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43"/>
  </p:notesMasterIdLst>
  <p:sldIdLst>
    <p:sldId id="326" r:id="rId2"/>
    <p:sldId id="292" r:id="rId3"/>
    <p:sldId id="332" r:id="rId4"/>
    <p:sldId id="296" r:id="rId5"/>
    <p:sldId id="366" r:id="rId6"/>
    <p:sldId id="299" r:id="rId7"/>
    <p:sldId id="300" r:id="rId8"/>
    <p:sldId id="301" r:id="rId9"/>
    <p:sldId id="302" r:id="rId10"/>
    <p:sldId id="303" r:id="rId11"/>
    <p:sldId id="360" r:id="rId12"/>
    <p:sldId id="346" r:id="rId13"/>
    <p:sldId id="372" r:id="rId14"/>
    <p:sldId id="308" r:id="rId15"/>
    <p:sldId id="309" r:id="rId16"/>
    <p:sldId id="362" r:id="rId17"/>
    <p:sldId id="363" r:id="rId18"/>
    <p:sldId id="364" r:id="rId19"/>
    <p:sldId id="265" r:id="rId20"/>
    <p:sldId id="285" r:id="rId21"/>
    <p:sldId id="330" r:id="rId22"/>
    <p:sldId id="365" r:id="rId23"/>
    <p:sldId id="345" r:id="rId24"/>
    <p:sldId id="349" r:id="rId25"/>
    <p:sldId id="350" r:id="rId26"/>
    <p:sldId id="351" r:id="rId27"/>
    <p:sldId id="368" r:id="rId28"/>
    <p:sldId id="267" r:id="rId29"/>
    <p:sldId id="371" r:id="rId30"/>
    <p:sldId id="269" r:id="rId31"/>
    <p:sldId id="354" r:id="rId32"/>
    <p:sldId id="327" r:id="rId33"/>
    <p:sldId id="284" r:id="rId34"/>
    <p:sldId id="286" r:id="rId35"/>
    <p:sldId id="287" r:id="rId36"/>
    <p:sldId id="369" r:id="rId37"/>
    <p:sldId id="271" r:id="rId38"/>
    <p:sldId id="279" r:id="rId39"/>
    <p:sldId id="370" r:id="rId40"/>
    <p:sldId id="268" r:id="rId41"/>
    <p:sldId id="281"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940" y="5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174A62-2BF3-4D4B-9471-32E17AAA89A2}" type="datetimeFigureOut">
              <a:rPr lang="en-GB" smtClean="0"/>
              <a:t>23/08/2023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01C0F1-5D10-431C-8347-464583434F2D}" type="slidenum">
              <a:rPr lang="en-GB" smtClean="0"/>
              <a:t>‹#›</a:t>
            </a:fld>
            <a:endParaRPr lang="en-GB"/>
          </a:p>
        </p:txBody>
      </p:sp>
    </p:spTree>
    <p:extLst>
      <p:ext uri="{BB962C8B-B14F-4D97-AF65-F5344CB8AC3E}">
        <p14:creationId xmlns:p14="http://schemas.microsoft.com/office/powerpoint/2010/main" val="1318413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A0A223-52AA-449D-9083-ED5863774C3D}" type="slidenum">
              <a:rPr lang="en-US"/>
              <a:pPr/>
              <a:t>12</a:t>
            </a:fld>
            <a:endParaRPr 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401C0F1-5D10-431C-8347-464583434F2D}" type="slidenum">
              <a:rPr lang="en-GB" smtClean="0"/>
              <a:t>27</a:t>
            </a:fld>
            <a:endParaRPr lang="en-GB"/>
          </a:p>
        </p:txBody>
      </p:sp>
    </p:spTree>
    <p:extLst>
      <p:ext uri="{BB962C8B-B14F-4D97-AF65-F5344CB8AC3E}">
        <p14:creationId xmlns:p14="http://schemas.microsoft.com/office/powerpoint/2010/main" val="2003113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7ABEF-792B-5447-0E29-3E58591D4E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BB125A8-C610-E9D9-D687-C73321EB7C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99F3492-421D-4233-AF38-D46577363E50}"/>
              </a:ext>
            </a:extLst>
          </p:cNvPr>
          <p:cNvSpPr>
            <a:spLocks noGrp="1"/>
          </p:cNvSpPr>
          <p:nvPr>
            <p:ph type="dt" sz="half" idx="10"/>
          </p:nvPr>
        </p:nvSpPr>
        <p:spPr/>
        <p:txBody>
          <a:bodyPr/>
          <a:lstStyle/>
          <a:p>
            <a:endParaRPr lang="en-US" altLang="en-US"/>
          </a:p>
        </p:txBody>
      </p:sp>
      <p:sp>
        <p:nvSpPr>
          <p:cNvPr id="5" name="Footer Placeholder 4">
            <a:extLst>
              <a:ext uri="{FF2B5EF4-FFF2-40B4-BE49-F238E27FC236}">
                <a16:creationId xmlns:a16="http://schemas.microsoft.com/office/drawing/2014/main" id="{75945274-E62B-B99C-4930-A6F784ADDD7B}"/>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6AC2E6A1-AB04-F274-0562-499404800919}"/>
              </a:ext>
            </a:extLst>
          </p:cNvPr>
          <p:cNvSpPr>
            <a:spLocks noGrp="1"/>
          </p:cNvSpPr>
          <p:nvPr>
            <p:ph type="sldNum" sz="quarter" idx="12"/>
          </p:nvPr>
        </p:nvSpPr>
        <p:spPr/>
        <p:txBody>
          <a:bodyPr/>
          <a:lstStyle/>
          <a:p>
            <a:fld id="{7C93EA9A-0F24-4264-A27A-737BC6A5F547}" type="slidenum">
              <a:rPr lang="en-US" altLang="en-US" smtClean="0"/>
              <a:pPr/>
              <a:t>‹#›</a:t>
            </a:fld>
            <a:endParaRPr lang="en-US" altLang="en-US"/>
          </a:p>
        </p:txBody>
      </p:sp>
    </p:spTree>
    <p:extLst>
      <p:ext uri="{BB962C8B-B14F-4D97-AF65-F5344CB8AC3E}">
        <p14:creationId xmlns:p14="http://schemas.microsoft.com/office/powerpoint/2010/main" val="2853914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37936B-279D-7948-48B8-6E91DC431F2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6CCEFC2-E1F5-AF61-3FD9-1014B03E97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03A07CF-D7B6-5242-76A7-DD899653C87A}"/>
              </a:ext>
            </a:extLst>
          </p:cNvPr>
          <p:cNvSpPr>
            <a:spLocks noGrp="1"/>
          </p:cNvSpPr>
          <p:nvPr>
            <p:ph type="dt" sz="half" idx="10"/>
          </p:nvPr>
        </p:nvSpPr>
        <p:spPr/>
        <p:txBody>
          <a:bodyPr/>
          <a:lstStyle/>
          <a:p>
            <a:endParaRPr lang="en-US" altLang="en-US"/>
          </a:p>
        </p:txBody>
      </p:sp>
      <p:sp>
        <p:nvSpPr>
          <p:cNvPr id="5" name="Footer Placeholder 4">
            <a:extLst>
              <a:ext uri="{FF2B5EF4-FFF2-40B4-BE49-F238E27FC236}">
                <a16:creationId xmlns:a16="http://schemas.microsoft.com/office/drawing/2014/main" id="{E6CA4BF4-A60D-2D30-BFE1-7F7DC6BF2DDD}"/>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1A58BD9A-1DB3-0413-9F3E-624CF5323572}"/>
              </a:ext>
            </a:extLst>
          </p:cNvPr>
          <p:cNvSpPr>
            <a:spLocks noGrp="1"/>
          </p:cNvSpPr>
          <p:nvPr>
            <p:ph type="sldNum" sz="quarter" idx="12"/>
          </p:nvPr>
        </p:nvSpPr>
        <p:spPr/>
        <p:txBody>
          <a:bodyPr/>
          <a:lstStyle/>
          <a:p>
            <a:fld id="{27310957-B5CB-46A5-979E-24DA5B0D3B6F}" type="slidenum">
              <a:rPr lang="en-US" altLang="en-US" smtClean="0"/>
              <a:pPr/>
              <a:t>‹#›</a:t>
            </a:fld>
            <a:endParaRPr lang="en-US" altLang="en-US"/>
          </a:p>
        </p:txBody>
      </p:sp>
    </p:spTree>
    <p:extLst>
      <p:ext uri="{BB962C8B-B14F-4D97-AF65-F5344CB8AC3E}">
        <p14:creationId xmlns:p14="http://schemas.microsoft.com/office/powerpoint/2010/main" val="2444037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F73444-AE68-39C5-7198-F2E268714F3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5E0CF0C-D500-EEE7-7017-78A91B4A6F2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8FFE4C4-1853-11E6-BE26-E805873E210B}"/>
              </a:ext>
            </a:extLst>
          </p:cNvPr>
          <p:cNvSpPr>
            <a:spLocks noGrp="1"/>
          </p:cNvSpPr>
          <p:nvPr>
            <p:ph type="dt" sz="half" idx="10"/>
          </p:nvPr>
        </p:nvSpPr>
        <p:spPr/>
        <p:txBody>
          <a:bodyPr/>
          <a:lstStyle/>
          <a:p>
            <a:endParaRPr lang="en-US" altLang="en-US"/>
          </a:p>
        </p:txBody>
      </p:sp>
      <p:sp>
        <p:nvSpPr>
          <p:cNvPr id="5" name="Footer Placeholder 4">
            <a:extLst>
              <a:ext uri="{FF2B5EF4-FFF2-40B4-BE49-F238E27FC236}">
                <a16:creationId xmlns:a16="http://schemas.microsoft.com/office/drawing/2014/main" id="{A04BA314-0A76-BAA8-3E9C-3BFE2B01673C}"/>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22D958E5-C655-0D7E-ACFB-82EBC78CA665}"/>
              </a:ext>
            </a:extLst>
          </p:cNvPr>
          <p:cNvSpPr>
            <a:spLocks noGrp="1"/>
          </p:cNvSpPr>
          <p:nvPr>
            <p:ph type="sldNum" sz="quarter" idx="12"/>
          </p:nvPr>
        </p:nvSpPr>
        <p:spPr/>
        <p:txBody>
          <a:bodyPr/>
          <a:lstStyle/>
          <a:p>
            <a:fld id="{B55C79AE-B2D1-4267-80F1-693533C9B3E2}" type="slidenum">
              <a:rPr lang="en-US" altLang="en-US" smtClean="0"/>
              <a:pPr/>
              <a:t>‹#›</a:t>
            </a:fld>
            <a:endParaRPr lang="en-US" altLang="en-US"/>
          </a:p>
        </p:txBody>
      </p:sp>
    </p:spTree>
    <p:extLst>
      <p:ext uri="{BB962C8B-B14F-4D97-AF65-F5344CB8AC3E}">
        <p14:creationId xmlns:p14="http://schemas.microsoft.com/office/powerpoint/2010/main" val="2323567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10972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600" y="3924300"/>
            <a:ext cx="10972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248400"/>
            <a:ext cx="2844800" cy="457200"/>
          </a:xfrm>
        </p:spPr>
        <p:txBody>
          <a:bodyPr/>
          <a:lstStyle>
            <a:lvl1pPr>
              <a:defRPr/>
            </a:lvl1pPr>
          </a:lstStyle>
          <a:p>
            <a:endParaRPr lang="en-US"/>
          </a:p>
        </p:txBody>
      </p:sp>
      <p:sp>
        <p:nvSpPr>
          <p:cNvPr id="6" name="Footer Placeholder 5"/>
          <p:cNvSpPr>
            <a:spLocks noGrp="1"/>
          </p:cNvSpPr>
          <p:nvPr>
            <p:ph type="ftr" sz="quarter" idx="11"/>
          </p:nvPr>
        </p:nvSpPr>
        <p:spPr>
          <a:xfrm>
            <a:off x="4165600" y="6248400"/>
            <a:ext cx="38608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8400"/>
            <a:ext cx="2844800" cy="457200"/>
          </a:xfrm>
        </p:spPr>
        <p:txBody>
          <a:bodyPr/>
          <a:lstStyle>
            <a:lvl1pPr>
              <a:defRPr/>
            </a:lvl1pPr>
          </a:lstStyle>
          <a:p>
            <a:fld id="{2B0CE9BE-B62E-4F28-8118-4449B7D796BA}" type="slidenum">
              <a:rPr lang="en-US"/>
              <a:pPr/>
              <a:t>‹#›</a:t>
            </a:fld>
            <a:endParaRPr lang="en-US"/>
          </a:p>
        </p:txBody>
      </p:sp>
    </p:spTree>
    <p:extLst>
      <p:ext uri="{BB962C8B-B14F-4D97-AF65-F5344CB8AC3E}">
        <p14:creationId xmlns:p14="http://schemas.microsoft.com/office/powerpoint/2010/main" val="3079015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3070EF-78D4-6A95-994B-5BC501BB334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59D8B76-DA98-ABB1-6552-F320170B88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0EB999-3C15-EF38-610C-344E4A056BCC}"/>
              </a:ext>
            </a:extLst>
          </p:cNvPr>
          <p:cNvSpPr>
            <a:spLocks noGrp="1"/>
          </p:cNvSpPr>
          <p:nvPr>
            <p:ph type="dt" sz="half" idx="10"/>
          </p:nvPr>
        </p:nvSpPr>
        <p:spPr/>
        <p:txBody>
          <a:bodyPr/>
          <a:lstStyle/>
          <a:p>
            <a:endParaRPr lang="en-US" altLang="en-US"/>
          </a:p>
        </p:txBody>
      </p:sp>
      <p:sp>
        <p:nvSpPr>
          <p:cNvPr id="5" name="Footer Placeholder 4">
            <a:extLst>
              <a:ext uri="{FF2B5EF4-FFF2-40B4-BE49-F238E27FC236}">
                <a16:creationId xmlns:a16="http://schemas.microsoft.com/office/drawing/2014/main" id="{AE34C04A-01CF-976B-182B-6EAB91DBE884}"/>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E6E8C146-94B1-1233-6993-C648E43DD415}"/>
              </a:ext>
            </a:extLst>
          </p:cNvPr>
          <p:cNvSpPr>
            <a:spLocks noGrp="1"/>
          </p:cNvSpPr>
          <p:nvPr>
            <p:ph type="sldNum" sz="quarter" idx="12"/>
          </p:nvPr>
        </p:nvSpPr>
        <p:spPr/>
        <p:txBody>
          <a:bodyPr/>
          <a:lstStyle/>
          <a:p>
            <a:fld id="{8D96A71E-1EEB-4252-B312-F4AA8C884F91}" type="slidenum">
              <a:rPr lang="en-US" altLang="en-US" smtClean="0"/>
              <a:pPr/>
              <a:t>‹#›</a:t>
            </a:fld>
            <a:endParaRPr lang="en-US" altLang="en-US"/>
          </a:p>
        </p:txBody>
      </p:sp>
    </p:spTree>
    <p:extLst>
      <p:ext uri="{BB962C8B-B14F-4D97-AF65-F5344CB8AC3E}">
        <p14:creationId xmlns:p14="http://schemas.microsoft.com/office/powerpoint/2010/main" val="3013004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456A2-1E41-BFBE-4DE6-A246D5F9A0A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C6C2CD7-FC4C-5691-4744-68392329E8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DCEDAAD-78FB-2F59-24F3-F74319620357}"/>
              </a:ext>
            </a:extLst>
          </p:cNvPr>
          <p:cNvSpPr>
            <a:spLocks noGrp="1"/>
          </p:cNvSpPr>
          <p:nvPr>
            <p:ph type="dt" sz="half" idx="10"/>
          </p:nvPr>
        </p:nvSpPr>
        <p:spPr/>
        <p:txBody>
          <a:bodyPr/>
          <a:lstStyle/>
          <a:p>
            <a:endParaRPr lang="en-US" altLang="en-US"/>
          </a:p>
        </p:txBody>
      </p:sp>
      <p:sp>
        <p:nvSpPr>
          <p:cNvPr id="5" name="Footer Placeholder 4">
            <a:extLst>
              <a:ext uri="{FF2B5EF4-FFF2-40B4-BE49-F238E27FC236}">
                <a16:creationId xmlns:a16="http://schemas.microsoft.com/office/drawing/2014/main" id="{A0A43C0B-DA60-9730-99CF-9A604DE97776}"/>
              </a:ext>
            </a:extLst>
          </p:cNvPr>
          <p:cNvSpPr>
            <a:spLocks noGrp="1"/>
          </p:cNvSpPr>
          <p:nvPr>
            <p:ph type="ftr" sz="quarter" idx="11"/>
          </p:nvPr>
        </p:nvSpPr>
        <p:spPr/>
        <p:txBody>
          <a:bodyPr/>
          <a:lstStyle/>
          <a:p>
            <a:endParaRPr lang="en-US" altLang="en-US"/>
          </a:p>
        </p:txBody>
      </p:sp>
      <p:sp>
        <p:nvSpPr>
          <p:cNvPr id="6" name="Slide Number Placeholder 5">
            <a:extLst>
              <a:ext uri="{FF2B5EF4-FFF2-40B4-BE49-F238E27FC236}">
                <a16:creationId xmlns:a16="http://schemas.microsoft.com/office/drawing/2014/main" id="{2F091227-F9FA-F102-4FC5-23AF8A70D0DA}"/>
              </a:ext>
            </a:extLst>
          </p:cNvPr>
          <p:cNvSpPr>
            <a:spLocks noGrp="1"/>
          </p:cNvSpPr>
          <p:nvPr>
            <p:ph type="sldNum" sz="quarter" idx="12"/>
          </p:nvPr>
        </p:nvSpPr>
        <p:spPr/>
        <p:txBody>
          <a:bodyPr/>
          <a:lstStyle/>
          <a:p>
            <a:fld id="{3CAB440E-08C7-4248-9DC2-E576974F54F3}" type="slidenum">
              <a:rPr lang="en-US" altLang="en-US" smtClean="0"/>
              <a:pPr/>
              <a:t>‹#›</a:t>
            </a:fld>
            <a:endParaRPr lang="en-US" altLang="en-US"/>
          </a:p>
        </p:txBody>
      </p:sp>
    </p:spTree>
    <p:extLst>
      <p:ext uri="{BB962C8B-B14F-4D97-AF65-F5344CB8AC3E}">
        <p14:creationId xmlns:p14="http://schemas.microsoft.com/office/powerpoint/2010/main" val="4000745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A8752-CED0-5A2D-9BED-BE447251B84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ACD1D5-DB04-884C-906F-733EB327CFB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7EF58E3-E20C-5AB2-A849-A9E12F09EC8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07D8F9C-5CA3-278B-D478-0CD5B3EA4BA2}"/>
              </a:ext>
            </a:extLst>
          </p:cNvPr>
          <p:cNvSpPr>
            <a:spLocks noGrp="1"/>
          </p:cNvSpPr>
          <p:nvPr>
            <p:ph type="dt" sz="half" idx="10"/>
          </p:nvPr>
        </p:nvSpPr>
        <p:spPr/>
        <p:txBody>
          <a:bodyPr/>
          <a:lstStyle/>
          <a:p>
            <a:endParaRPr lang="en-US" altLang="en-US"/>
          </a:p>
        </p:txBody>
      </p:sp>
      <p:sp>
        <p:nvSpPr>
          <p:cNvPr id="6" name="Footer Placeholder 5">
            <a:extLst>
              <a:ext uri="{FF2B5EF4-FFF2-40B4-BE49-F238E27FC236}">
                <a16:creationId xmlns:a16="http://schemas.microsoft.com/office/drawing/2014/main" id="{76714EBD-5C46-440E-3244-B4DC280B40D5}"/>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6B7BA320-70D7-A4A6-9D86-44744E6ACF30}"/>
              </a:ext>
            </a:extLst>
          </p:cNvPr>
          <p:cNvSpPr>
            <a:spLocks noGrp="1"/>
          </p:cNvSpPr>
          <p:nvPr>
            <p:ph type="sldNum" sz="quarter" idx="12"/>
          </p:nvPr>
        </p:nvSpPr>
        <p:spPr/>
        <p:txBody>
          <a:bodyPr/>
          <a:lstStyle/>
          <a:p>
            <a:fld id="{BCBE66EB-F906-4E98-A393-3FB69101A308}" type="slidenum">
              <a:rPr lang="en-US" altLang="en-US" smtClean="0"/>
              <a:pPr/>
              <a:t>‹#›</a:t>
            </a:fld>
            <a:endParaRPr lang="en-US" altLang="en-US"/>
          </a:p>
        </p:txBody>
      </p:sp>
    </p:spTree>
    <p:extLst>
      <p:ext uri="{BB962C8B-B14F-4D97-AF65-F5344CB8AC3E}">
        <p14:creationId xmlns:p14="http://schemas.microsoft.com/office/powerpoint/2010/main" val="1333977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3192E-6E57-853F-B183-53CA2D89414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A7D6B62-42B1-0AF3-0FFB-0FB7B4D120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1C7D402-42D5-26B8-C463-0FCEF80F9F8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E6E47FE-AF41-EE28-9615-EA186CCB89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0C64BB2-E9D5-E587-3F9D-8D60E307F8D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60602AE-9365-AEFF-0FF6-3326248CB396}"/>
              </a:ext>
            </a:extLst>
          </p:cNvPr>
          <p:cNvSpPr>
            <a:spLocks noGrp="1"/>
          </p:cNvSpPr>
          <p:nvPr>
            <p:ph type="dt" sz="half" idx="10"/>
          </p:nvPr>
        </p:nvSpPr>
        <p:spPr/>
        <p:txBody>
          <a:bodyPr/>
          <a:lstStyle/>
          <a:p>
            <a:endParaRPr lang="en-US" altLang="en-US"/>
          </a:p>
        </p:txBody>
      </p:sp>
      <p:sp>
        <p:nvSpPr>
          <p:cNvPr id="8" name="Footer Placeholder 7">
            <a:extLst>
              <a:ext uri="{FF2B5EF4-FFF2-40B4-BE49-F238E27FC236}">
                <a16:creationId xmlns:a16="http://schemas.microsoft.com/office/drawing/2014/main" id="{8E666498-FAFF-B2ED-825B-DD2A781FAE55}"/>
              </a:ext>
            </a:extLst>
          </p:cNvPr>
          <p:cNvSpPr>
            <a:spLocks noGrp="1"/>
          </p:cNvSpPr>
          <p:nvPr>
            <p:ph type="ftr" sz="quarter" idx="11"/>
          </p:nvPr>
        </p:nvSpPr>
        <p:spPr/>
        <p:txBody>
          <a:bodyPr/>
          <a:lstStyle/>
          <a:p>
            <a:endParaRPr lang="en-US" altLang="en-US"/>
          </a:p>
        </p:txBody>
      </p:sp>
      <p:sp>
        <p:nvSpPr>
          <p:cNvPr id="9" name="Slide Number Placeholder 8">
            <a:extLst>
              <a:ext uri="{FF2B5EF4-FFF2-40B4-BE49-F238E27FC236}">
                <a16:creationId xmlns:a16="http://schemas.microsoft.com/office/drawing/2014/main" id="{6F2E3F03-74D7-6AA2-89F6-3CDA5E392609}"/>
              </a:ext>
            </a:extLst>
          </p:cNvPr>
          <p:cNvSpPr>
            <a:spLocks noGrp="1"/>
          </p:cNvSpPr>
          <p:nvPr>
            <p:ph type="sldNum" sz="quarter" idx="12"/>
          </p:nvPr>
        </p:nvSpPr>
        <p:spPr/>
        <p:txBody>
          <a:bodyPr/>
          <a:lstStyle/>
          <a:p>
            <a:fld id="{DD3E26B8-6143-441D-AE77-45207A305CA5}" type="slidenum">
              <a:rPr lang="en-US" altLang="en-US" smtClean="0"/>
              <a:pPr/>
              <a:t>‹#›</a:t>
            </a:fld>
            <a:endParaRPr lang="en-US" altLang="en-US"/>
          </a:p>
        </p:txBody>
      </p:sp>
    </p:spTree>
    <p:extLst>
      <p:ext uri="{BB962C8B-B14F-4D97-AF65-F5344CB8AC3E}">
        <p14:creationId xmlns:p14="http://schemas.microsoft.com/office/powerpoint/2010/main" val="3120134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B9260-111F-4AB6-5137-0D49999CCEF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5EAFB20-ECAD-AE09-C923-86181DDBCF4F}"/>
              </a:ext>
            </a:extLst>
          </p:cNvPr>
          <p:cNvSpPr>
            <a:spLocks noGrp="1"/>
          </p:cNvSpPr>
          <p:nvPr>
            <p:ph type="dt" sz="half" idx="10"/>
          </p:nvPr>
        </p:nvSpPr>
        <p:spPr/>
        <p:txBody>
          <a:bodyPr/>
          <a:lstStyle/>
          <a:p>
            <a:endParaRPr lang="en-US" altLang="en-US"/>
          </a:p>
        </p:txBody>
      </p:sp>
      <p:sp>
        <p:nvSpPr>
          <p:cNvPr id="4" name="Footer Placeholder 3">
            <a:extLst>
              <a:ext uri="{FF2B5EF4-FFF2-40B4-BE49-F238E27FC236}">
                <a16:creationId xmlns:a16="http://schemas.microsoft.com/office/drawing/2014/main" id="{51FAF72F-1C85-9786-F4B3-2586194132C6}"/>
              </a:ext>
            </a:extLst>
          </p:cNvPr>
          <p:cNvSpPr>
            <a:spLocks noGrp="1"/>
          </p:cNvSpPr>
          <p:nvPr>
            <p:ph type="ftr" sz="quarter" idx="11"/>
          </p:nvPr>
        </p:nvSpPr>
        <p:spPr/>
        <p:txBody>
          <a:bodyPr/>
          <a:lstStyle/>
          <a:p>
            <a:endParaRPr lang="en-US" altLang="en-US"/>
          </a:p>
        </p:txBody>
      </p:sp>
      <p:sp>
        <p:nvSpPr>
          <p:cNvPr id="5" name="Slide Number Placeholder 4">
            <a:extLst>
              <a:ext uri="{FF2B5EF4-FFF2-40B4-BE49-F238E27FC236}">
                <a16:creationId xmlns:a16="http://schemas.microsoft.com/office/drawing/2014/main" id="{ECB1EFB8-A74D-BE6D-1469-C232202ADB77}"/>
              </a:ext>
            </a:extLst>
          </p:cNvPr>
          <p:cNvSpPr>
            <a:spLocks noGrp="1"/>
          </p:cNvSpPr>
          <p:nvPr>
            <p:ph type="sldNum" sz="quarter" idx="12"/>
          </p:nvPr>
        </p:nvSpPr>
        <p:spPr/>
        <p:txBody>
          <a:bodyPr/>
          <a:lstStyle/>
          <a:p>
            <a:fld id="{42CB46F2-C3D8-4AA6-889E-79D046A01355}" type="slidenum">
              <a:rPr lang="en-US" altLang="en-US" smtClean="0"/>
              <a:pPr/>
              <a:t>‹#›</a:t>
            </a:fld>
            <a:endParaRPr lang="en-US" altLang="en-US"/>
          </a:p>
        </p:txBody>
      </p:sp>
    </p:spTree>
    <p:extLst>
      <p:ext uri="{BB962C8B-B14F-4D97-AF65-F5344CB8AC3E}">
        <p14:creationId xmlns:p14="http://schemas.microsoft.com/office/powerpoint/2010/main" val="498819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FEF1962-F0C3-49C7-8D6C-2A1D6A53BCB4}"/>
              </a:ext>
            </a:extLst>
          </p:cNvPr>
          <p:cNvSpPr>
            <a:spLocks noGrp="1"/>
          </p:cNvSpPr>
          <p:nvPr>
            <p:ph type="dt" sz="half" idx="10"/>
          </p:nvPr>
        </p:nvSpPr>
        <p:spPr/>
        <p:txBody>
          <a:bodyPr/>
          <a:lstStyle/>
          <a:p>
            <a:endParaRPr lang="en-US" altLang="en-US"/>
          </a:p>
        </p:txBody>
      </p:sp>
      <p:sp>
        <p:nvSpPr>
          <p:cNvPr id="3" name="Footer Placeholder 2">
            <a:extLst>
              <a:ext uri="{FF2B5EF4-FFF2-40B4-BE49-F238E27FC236}">
                <a16:creationId xmlns:a16="http://schemas.microsoft.com/office/drawing/2014/main" id="{F3D7C8CA-6CC6-CD40-973D-4F95025F5567}"/>
              </a:ext>
            </a:extLst>
          </p:cNvPr>
          <p:cNvSpPr>
            <a:spLocks noGrp="1"/>
          </p:cNvSpPr>
          <p:nvPr>
            <p:ph type="ftr" sz="quarter" idx="11"/>
          </p:nvPr>
        </p:nvSpPr>
        <p:spPr/>
        <p:txBody>
          <a:bodyPr/>
          <a:lstStyle/>
          <a:p>
            <a:endParaRPr lang="en-US" altLang="en-US"/>
          </a:p>
        </p:txBody>
      </p:sp>
      <p:sp>
        <p:nvSpPr>
          <p:cNvPr id="4" name="Slide Number Placeholder 3">
            <a:extLst>
              <a:ext uri="{FF2B5EF4-FFF2-40B4-BE49-F238E27FC236}">
                <a16:creationId xmlns:a16="http://schemas.microsoft.com/office/drawing/2014/main" id="{57B44584-516C-69EE-AA57-77B53987EFAB}"/>
              </a:ext>
            </a:extLst>
          </p:cNvPr>
          <p:cNvSpPr>
            <a:spLocks noGrp="1"/>
          </p:cNvSpPr>
          <p:nvPr>
            <p:ph type="sldNum" sz="quarter" idx="12"/>
          </p:nvPr>
        </p:nvSpPr>
        <p:spPr/>
        <p:txBody>
          <a:bodyPr/>
          <a:lstStyle/>
          <a:p>
            <a:fld id="{3BEEE2A8-3958-4148-8442-A63066A29526}" type="slidenum">
              <a:rPr lang="en-US" altLang="en-US" smtClean="0"/>
              <a:pPr/>
              <a:t>‹#›</a:t>
            </a:fld>
            <a:endParaRPr lang="en-US" altLang="en-US"/>
          </a:p>
        </p:txBody>
      </p:sp>
    </p:spTree>
    <p:extLst>
      <p:ext uri="{BB962C8B-B14F-4D97-AF65-F5344CB8AC3E}">
        <p14:creationId xmlns:p14="http://schemas.microsoft.com/office/powerpoint/2010/main" val="3165795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CE4EC-48E5-0B0E-E10A-0C4C8FAC85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1EE8770-D5DE-5684-FB4E-923131F026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17F995C-D9A1-13C2-0CD0-206CB66ABA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BE9BFD-3F01-1415-C6AA-049EFB99166E}"/>
              </a:ext>
            </a:extLst>
          </p:cNvPr>
          <p:cNvSpPr>
            <a:spLocks noGrp="1"/>
          </p:cNvSpPr>
          <p:nvPr>
            <p:ph type="dt" sz="half" idx="10"/>
          </p:nvPr>
        </p:nvSpPr>
        <p:spPr/>
        <p:txBody>
          <a:bodyPr/>
          <a:lstStyle/>
          <a:p>
            <a:endParaRPr lang="en-US" altLang="en-US"/>
          </a:p>
        </p:txBody>
      </p:sp>
      <p:sp>
        <p:nvSpPr>
          <p:cNvPr id="6" name="Footer Placeholder 5">
            <a:extLst>
              <a:ext uri="{FF2B5EF4-FFF2-40B4-BE49-F238E27FC236}">
                <a16:creationId xmlns:a16="http://schemas.microsoft.com/office/drawing/2014/main" id="{57B93097-5B8B-564D-8121-EFA7991047CE}"/>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DA4E389B-900A-00A6-92B7-E8D2CBFE9053}"/>
              </a:ext>
            </a:extLst>
          </p:cNvPr>
          <p:cNvSpPr>
            <a:spLocks noGrp="1"/>
          </p:cNvSpPr>
          <p:nvPr>
            <p:ph type="sldNum" sz="quarter" idx="12"/>
          </p:nvPr>
        </p:nvSpPr>
        <p:spPr/>
        <p:txBody>
          <a:bodyPr/>
          <a:lstStyle/>
          <a:p>
            <a:fld id="{87FDEE55-02E0-4064-981B-4522F784BC2F}" type="slidenum">
              <a:rPr lang="en-US" altLang="en-US" smtClean="0"/>
              <a:pPr/>
              <a:t>‹#›</a:t>
            </a:fld>
            <a:endParaRPr lang="en-US" altLang="en-US"/>
          </a:p>
        </p:txBody>
      </p:sp>
    </p:spTree>
    <p:extLst>
      <p:ext uri="{BB962C8B-B14F-4D97-AF65-F5344CB8AC3E}">
        <p14:creationId xmlns:p14="http://schemas.microsoft.com/office/powerpoint/2010/main" val="4016736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F7F406-CE24-ED37-1AFD-A64FC04EAB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7A2CBA4-45E5-707A-773F-1960E1D119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C71D8FE-BAEA-6055-A712-9C0888F304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2DBBCC-CF52-FAA2-345D-AE406E395DC7}"/>
              </a:ext>
            </a:extLst>
          </p:cNvPr>
          <p:cNvSpPr>
            <a:spLocks noGrp="1"/>
          </p:cNvSpPr>
          <p:nvPr>
            <p:ph type="dt" sz="half" idx="10"/>
          </p:nvPr>
        </p:nvSpPr>
        <p:spPr/>
        <p:txBody>
          <a:bodyPr/>
          <a:lstStyle/>
          <a:p>
            <a:endParaRPr lang="en-US" altLang="en-US"/>
          </a:p>
        </p:txBody>
      </p:sp>
      <p:sp>
        <p:nvSpPr>
          <p:cNvPr id="6" name="Footer Placeholder 5">
            <a:extLst>
              <a:ext uri="{FF2B5EF4-FFF2-40B4-BE49-F238E27FC236}">
                <a16:creationId xmlns:a16="http://schemas.microsoft.com/office/drawing/2014/main" id="{895EE2D9-697E-EAFF-83CB-70415F4F6581}"/>
              </a:ext>
            </a:extLst>
          </p:cNvPr>
          <p:cNvSpPr>
            <a:spLocks noGrp="1"/>
          </p:cNvSpPr>
          <p:nvPr>
            <p:ph type="ftr" sz="quarter" idx="11"/>
          </p:nvPr>
        </p:nvSpPr>
        <p:spPr/>
        <p:txBody>
          <a:bodyPr/>
          <a:lstStyle/>
          <a:p>
            <a:endParaRPr lang="en-US" altLang="en-US"/>
          </a:p>
        </p:txBody>
      </p:sp>
      <p:sp>
        <p:nvSpPr>
          <p:cNvPr id="7" name="Slide Number Placeholder 6">
            <a:extLst>
              <a:ext uri="{FF2B5EF4-FFF2-40B4-BE49-F238E27FC236}">
                <a16:creationId xmlns:a16="http://schemas.microsoft.com/office/drawing/2014/main" id="{C54B7FCB-E7E7-135B-5477-2450CB7A6023}"/>
              </a:ext>
            </a:extLst>
          </p:cNvPr>
          <p:cNvSpPr>
            <a:spLocks noGrp="1"/>
          </p:cNvSpPr>
          <p:nvPr>
            <p:ph type="sldNum" sz="quarter" idx="12"/>
          </p:nvPr>
        </p:nvSpPr>
        <p:spPr/>
        <p:txBody>
          <a:bodyPr/>
          <a:lstStyle/>
          <a:p>
            <a:fld id="{3799286F-DD12-43E7-AA31-89B4BF3FA749}" type="slidenum">
              <a:rPr lang="en-US" altLang="en-US" smtClean="0"/>
              <a:pPr/>
              <a:t>‹#›</a:t>
            </a:fld>
            <a:endParaRPr lang="en-US" altLang="en-US"/>
          </a:p>
        </p:txBody>
      </p:sp>
    </p:spTree>
    <p:extLst>
      <p:ext uri="{BB962C8B-B14F-4D97-AF65-F5344CB8AC3E}">
        <p14:creationId xmlns:p14="http://schemas.microsoft.com/office/powerpoint/2010/main" val="2962098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4106B9-0D38-4A05-8B78-EEAFB25FB4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73CB1AA-0349-5028-45D7-4916B6DDB1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603C92-3A32-3212-E1E8-CF05EECA08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ltLang="en-US"/>
          </a:p>
        </p:txBody>
      </p:sp>
      <p:sp>
        <p:nvSpPr>
          <p:cNvPr id="5" name="Footer Placeholder 4">
            <a:extLst>
              <a:ext uri="{FF2B5EF4-FFF2-40B4-BE49-F238E27FC236}">
                <a16:creationId xmlns:a16="http://schemas.microsoft.com/office/drawing/2014/main" id="{1883F6C8-6370-F22D-3A24-0A5A1E35EA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ltLang="en-US"/>
          </a:p>
        </p:txBody>
      </p:sp>
      <p:sp>
        <p:nvSpPr>
          <p:cNvPr id="6" name="Slide Number Placeholder 5">
            <a:extLst>
              <a:ext uri="{FF2B5EF4-FFF2-40B4-BE49-F238E27FC236}">
                <a16:creationId xmlns:a16="http://schemas.microsoft.com/office/drawing/2014/main" id="{1C72E175-BB37-68BF-6722-40A0D20503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EEDFD1-D5D5-4163-BD13-387D96AA214D}" type="slidenum">
              <a:rPr lang="en-US" altLang="en-US" smtClean="0"/>
              <a:pPr/>
              <a:t>‹#›</a:t>
            </a:fld>
            <a:endParaRPr lang="en-US" altLang="en-US"/>
          </a:p>
        </p:txBody>
      </p:sp>
    </p:spTree>
    <p:extLst>
      <p:ext uri="{BB962C8B-B14F-4D97-AF65-F5344CB8AC3E}">
        <p14:creationId xmlns:p14="http://schemas.microsoft.com/office/powerpoint/2010/main" val="148057247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0" y="2132857"/>
            <a:ext cx="12192000" cy="1920875"/>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a:ln>
            <a:headEnd/>
            <a:tailEnd/>
          </a:ln>
        </p:spPr>
        <p:style>
          <a:lnRef idx="1">
            <a:schemeClr val="accent5"/>
          </a:lnRef>
          <a:fillRef idx="3">
            <a:schemeClr val="accent5"/>
          </a:fillRef>
          <a:effectRef idx="2">
            <a:schemeClr val="accent5"/>
          </a:effectRef>
          <a:fontRef idx="minor">
            <a:schemeClr val="lt1"/>
          </a:fontRef>
        </p:style>
        <p:txBody>
          <a:bodyPr anchor="ctr"/>
          <a:lstStyle/>
          <a:p>
            <a:pPr algn="ctr"/>
            <a:r>
              <a:rPr lang="en-GB" sz="6000" dirty="0">
                <a:solidFill>
                  <a:schemeClr val="bg1"/>
                </a:solidFill>
                <a:latin typeface="Palatino Linotype" pitchFamily="18" charset="0"/>
              </a:rPr>
              <a:t>Clinical oncology</a:t>
            </a:r>
          </a:p>
          <a:p>
            <a:pPr algn="ctr"/>
            <a:r>
              <a:rPr lang="en-GB" sz="6000" dirty="0">
                <a:solidFill>
                  <a:schemeClr val="bg1"/>
                </a:solidFill>
                <a:latin typeface="Palatino Linotype" pitchFamily="18" charset="0"/>
              </a:rPr>
              <a:t>Malignant </a:t>
            </a:r>
            <a:r>
              <a:rPr lang="en-GB" sz="6000" dirty="0" err="1">
                <a:solidFill>
                  <a:schemeClr val="bg1"/>
                </a:solidFill>
                <a:latin typeface="Palatino Linotype" pitchFamily="18" charset="0"/>
              </a:rPr>
              <a:t>tumors</a:t>
            </a:r>
            <a:endParaRPr lang="ru-RU" sz="6000" dirty="0">
              <a:solidFill>
                <a:schemeClr val="bg1"/>
              </a:solidFill>
              <a:latin typeface="Palatino Linotype"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FILES\NASTAVA FULL\2013\onkologija 2013\nastavna jedinica 04\teeter-totter.jpg"/>
          <p:cNvPicPr>
            <a:picLocks noGrp="1" noChangeAspect="1" noChangeArrowheads="1"/>
          </p:cNvPicPr>
          <p:nvPr>
            <p:ph idx="1"/>
          </p:nvPr>
        </p:nvPicPr>
        <p:blipFill>
          <a:blip r:embed="rId2" cstate="print"/>
          <a:srcRect/>
          <a:stretch>
            <a:fillRect/>
          </a:stretch>
        </p:blipFill>
        <p:spPr bwMode="auto">
          <a:xfrm>
            <a:off x="2151536" y="2420888"/>
            <a:ext cx="7976912" cy="3888432"/>
          </a:xfrm>
          <a:prstGeom prst="rect">
            <a:avLst/>
          </a:prstGeom>
          <a:noFill/>
        </p:spPr>
      </p:pic>
      <p:pic>
        <p:nvPicPr>
          <p:cNvPr id="5" name="Picture 5" descr="160px-Cell_cycle"/>
          <p:cNvPicPr>
            <a:picLocks noChangeAspect="1" noChangeArrowheads="1"/>
          </p:cNvPicPr>
          <p:nvPr/>
        </p:nvPicPr>
        <p:blipFill>
          <a:blip r:embed="rId3" cstate="print"/>
          <a:srcRect/>
          <a:stretch>
            <a:fillRect/>
          </a:stretch>
        </p:blipFill>
        <p:spPr bwMode="auto">
          <a:xfrm>
            <a:off x="4684508" y="1628801"/>
            <a:ext cx="2779644" cy="2663453"/>
          </a:xfrm>
          <a:prstGeom prst="rect">
            <a:avLst/>
          </a:prstGeom>
          <a:noFill/>
          <a:ln w="9525">
            <a:noFill/>
            <a:miter lim="800000"/>
            <a:headEnd/>
            <a:tailEnd/>
          </a:ln>
        </p:spPr>
      </p:pic>
      <p:sp>
        <p:nvSpPr>
          <p:cNvPr id="7" name="Content Placeholder 2"/>
          <p:cNvSpPr txBox="1">
            <a:spLocks/>
          </p:cNvSpPr>
          <p:nvPr/>
        </p:nvSpPr>
        <p:spPr>
          <a:xfrm>
            <a:off x="2495600" y="2996952"/>
            <a:ext cx="1647800" cy="86409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en-US" sz="2400" b="1" dirty="0">
                <a:solidFill>
                  <a:srgbClr val="0000FF"/>
                </a:solidFill>
                <a:latin typeface="Palatino Linotype" pitchFamily="18" charset="0"/>
              </a:rPr>
              <a:t>oncogenes</a:t>
            </a:r>
            <a:endParaRPr lang="sr-Cyrl-RS" sz="2400" b="1" dirty="0">
              <a:solidFill>
                <a:srgbClr val="0000FF"/>
              </a:solidFill>
              <a:latin typeface="Palatino Linotype" pitchFamily="18" charset="0"/>
            </a:endParaRPr>
          </a:p>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8" name="Content Placeholder 2"/>
          <p:cNvSpPr txBox="1">
            <a:spLocks/>
          </p:cNvSpPr>
          <p:nvPr/>
        </p:nvSpPr>
        <p:spPr>
          <a:xfrm>
            <a:off x="7968208" y="2996952"/>
            <a:ext cx="1656184" cy="1008112"/>
          </a:xfrm>
          <a:prstGeom prst="rect">
            <a:avLst/>
          </a:prstGeom>
          <a:solidFill>
            <a:schemeClr val="bg1"/>
          </a:solidFill>
        </p:spPr>
        <p:txBody>
          <a:bodyPr vert="horz" lIns="91440" tIns="45720" rIns="91440" bIns="45720" rtlCol="0">
            <a:normAutofit/>
          </a:bodyPr>
          <a:lstStyle/>
          <a:p>
            <a:pPr marL="342900" indent="-342900" algn="ctr">
              <a:spcBef>
                <a:spcPct val="20000"/>
              </a:spcBef>
              <a:buClr>
                <a:schemeClr val="accent1"/>
              </a:buClr>
              <a:defRPr/>
            </a:pPr>
            <a:r>
              <a:rPr lang="sr-Cyrl-RS" sz="2400" b="1" dirty="0">
                <a:solidFill>
                  <a:srgbClr val="FF0000"/>
                </a:solidFill>
                <a:latin typeface="Palatino Linotype" pitchFamily="18" charset="0"/>
              </a:rPr>
              <a:t>   </a:t>
            </a:r>
            <a:r>
              <a:rPr lang="en-US" sz="2400" b="1" dirty="0">
                <a:solidFill>
                  <a:srgbClr val="FF0000"/>
                </a:solidFill>
                <a:latin typeface="Palatino Linotype" pitchFamily="18" charset="0"/>
              </a:rPr>
              <a:t>anti</a:t>
            </a:r>
            <a:r>
              <a:rPr lang="sr-Cyrl-RS" sz="2400" b="1" dirty="0">
                <a:solidFill>
                  <a:srgbClr val="FF0000"/>
                </a:solidFill>
                <a:latin typeface="Palatino Linotype" pitchFamily="18" charset="0"/>
              </a:rPr>
              <a:t>-</a:t>
            </a:r>
          </a:p>
          <a:p>
            <a:pPr marL="342900" indent="-342900" algn="ctr">
              <a:spcBef>
                <a:spcPct val="20000"/>
              </a:spcBef>
              <a:buClr>
                <a:schemeClr val="accent1"/>
              </a:buClr>
              <a:defRPr/>
            </a:pPr>
            <a:r>
              <a:rPr lang="en-US" sz="2400" b="1" dirty="0">
                <a:solidFill>
                  <a:srgbClr val="FF0000"/>
                </a:solidFill>
                <a:latin typeface="Palatino Linotype" pitchFamily="18" charset="0"/>
              </a:rPr>
              <a:t>oncogenes</a:t>
            </a:r>
            <a:endParaRPr lang="sr-Cyrl-CS" sz="2400" b="1" dirty="0">
              <a:solidFill>
                <a:srgbClr val="FF0000"/>
              </a:solidFill>
              <a:latin typeface="Palatino Linotype" pitchFamily="18" charset="0"/>
            </a:endParaRPr>
          </a:p>
        </p:txBody>
      </p:sp>
      <p:sp>
        <p:nvSpPr>
          <p:cNvPr id="9" name="Up Arrow 8"/>
          <p:cNvSpPr/>
          <p:nvPr/>
        </p:nvSpPr>
        <p:spPr>
          <a:xfrm>
            <a:off x="4583832" y="1268760"/>
            <a:ext cx="360040" cy="648072"/>
          </a:xfrm>
          <a:prstGeom prst="upArrow">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2"/>
          <p:cNvSpPr txBox="1">
            <a:spLocks/>
          </p:cNvSpPr>
          <p:nvPr/>
        </p:nvSpPr>
        <p:spPr>
          <a:xfrm>
            <a:off x="6384032" y="1556792"/>
            <a:ext cx="1080120" cy="576064"/>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6" name="Content Placeholder 2"/>
          <p:cNvSpPr txBox="1">
            <a:spLocks/>
          </p:cNvSpPr>
          <p:nvPr/>
        </p:nvSpPr>
        <p:spPr>
          <a:xfrm rot="345428">
            <a:off x="5096272" y="1556792"/>
            <a:ext cx="1647800" cy="648072"/>
          </a:xfrm>
          <a:prstGeom prst="rect">
            <a:avLst/>
          </a:prstGeom>
        </p:spPr>
        <p:txBody>
          <a:bodyPr spcFirstLastPara="1" vert="horz" lIns="91440" tIns="45720" rIns="91440" bIns="45720" numCol="1" rtlCol="0">
            <a:prstTxWarp prst="textArchUp">
              <a:avLst/>
            </a:prstTxWarp>
            <a:normAutofit/>
          </a:bodyPr>
          <a:lstStyle/>
          <a:p>
            <a:pPr marL="342900" indent="-342900">
              <a:spcBef>
                <a:spcPct val="20000"/>
              </a:spcBef>
              <a:buClr>
                <a:schemeClr val="accent1"/>
              </a:buClr>
              <a:defRPr/>
            </a:pPr>
            <a:r>
              <a:rPr lang="en-US" sz="2400" dirty="0" err="1">
                <a:solidFill>
                  <a:srgbClr val="0000FF"/>
                </a:solidFill>
                <a:latin typeface="Palatino Linotype" pitchFamily="18" charset="0"/>
              </a:rPr>
              <a:t>cyclin</a:t>
            </a:r>
            <a:r>
              <a:rPr lang="en-US" sz="2400" dirty="0">
                <a:solidFill>
                  <a:srgbClr val="0000FF"/>
                </a:solidFill>
                <a:latin typeface="Palatino Linotype" pitchFamily="18" charset="0"/>
              </a:rPr>
              <a:t>-CDK</a:t>
            </a:r>
            <a:endParaRPr lang="sr-Cyrl-CS" sz="2400" dirty="0">
              <a:solidFill>
                <a:srgbClr val="0000FF"/>
              </a:solidFill>
              <a:latin typeface="Palatino Linotype" pitchFamily="18" charset="0"/>
            </a:endParaRPr>
          </a:p>
        </p:txBody>
      </p:sp>
      <p:sp>
        <p:nvSpPr>
          <p:cNvPr id="10" name="Up Arrow 9"/>
          <p:cNvSpPr/>
          <p:nvPr/>
        </p:nvSpPr>
        <p:spPr>
          <a:xfrm rot="10800000">
            <a:off x="6744072" y="1268761"/>
            <a:ext cx="360040" cy="648072"/>
          </a:xfrm>
          <a:prstGeom prst="up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80BD1813-71BF-9617-C0C7-51383F5F8806}"/>
              </a:ext>
            </a:extLst>
          </p:cNvPr>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3200" b="1" dirty="0">
                <a:solidFill>
                  <a:schemeClr val="bg1"/>
                </a:solidFill>
                <a:latin typeface="Palatino Linotype" pitchFamily="18" charset="0"/>
                <a:ea typeface="+mj-ea"/>
                <a:cs typeface="+mj-cs"/>
              </a:rPr>
              <a:t>cell cycle - regulation</a:t>
            </a:r>
            <a:endParaRPr lang="en-US" sz="3200" b="1" dirty="0">
              <a:solidFill>
                <a:schemeClr val="bg1"/>
              </a:solidFill>
              <a:latin typeface="Palatino Linotype" pitchFamily="18" charset="0"/>
              <a:ea typeface="+mj-ea"/>
              <a:cs typeface="+mj-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360" y="1268760"/>
            <a:ext cx="11521280" cy="5256584"/>
          </a:xfrm>
        </p:spPr>
        <p:txBody>
          <a:bodyPr>
            <a:normAutofit/>
          </a:bodyPr>
          <a:lstStyle/>
          <a:p>
            <a:pPr>
              <a:buFont typeface="Courier New" panose="02070309020205020404" pitchFamily="49" charset="0"/>
              <a:buChar char="o"/>
            </a:pPr>
            <a:r>
              <a:rPr lang="en-GB" dirty="0">
                <a:latin typeface="Palatino Linotype" pitchFamily="18" charset="0"/>
              </a:rPr>
              <a:t>The tissues in the human body are organized in such a way as to </a:t>
            </a:r>
            <a:r>
              <a:rPr lang="en-GB" dirty="0">
                <a:solidFill>
                  <a:srgbClr val="0070C0"/>
                </a:solidFill>
                <a:latin typeface="Palatino Linotype" pitchFamily="18" charset="0"/>
              </a:rPr>
              <a:t>prevent the accumulation of cells with damaged genetic material</a:t>
            </a:r>
            <a:r>
              <a:rPr lang="en-GB" dirty="0">
                <a:latin typeface="Palatino Linotype" pitchFamily="18" charset="0"/>
              </a:rPr>
              <a:t>:</a:t>
            </a:r>
          </a:p>
          <a:p>
            <a:pPr lvl="1">
              <a:buFont typeface="Courier New" panose="02070309020205020404" pitchFamily="49" charset="0"/>
              <a:buChar char="o"/>
            </a:pPr>
            <a:r>
              <a:rPr lang="en-GB" dirty="0">
                <a:latin typeface="Palatino Linotype" pitchFamily="18" charset="0"/>
              </a:rPr>
              <a:t>cells that are in constant contact with factors of the external environment (cells of the skin, GIT and bronchial epithelium) have a short life cycle with rapid elimination of differentiated cells that are directly exposed to potentially harmful </a:t>
            </a:r>
            <a:r>
              <a:rPr lang="en-GB" dirty="0" err="1">
                <a:latin typeface="Palatino Linotype" pitchFamily="18" charset="0"/>
              </a:rPr>
              <a:t>noxes</a:t>
            </a:r>
            <a:r>
              <a:rPr lang="en-GB" dirty="0">
                <a:latin typeface="Palatino Linotype" pitchFamily="18" charset="0"/>
              </a:rPr>
              <a:t>.</a:t>
            </a:r>
          </a:p>
          <a:p>
            <a:pPr lvl="1">
              <a:buFont typeface="Courier New" panose="02070309020205020404" pitchFamily="49" charset="0"/>
              <a:buChar char="o"/>
            </a:pPr>
            <a:r>
              <a:rPr lang="en-GB" dirty="0">
                <a:latin typeface="Palatino Linotype" pitchFamily="18" charset="0"/>
              </a:rPr>
              <a:t>in tissues such as the colon, stem cells are protected in crypts.</a:t>
            </a:r>
            <a:endParaRPr lang="en-US" dirty="0">
              <a:latin typeface="Palatino Linotype" pitchFamily="18" charset="0"/>
            </a:endParaRPr>
          </a:p>
          <a:p>
            <a:pPr lvl="1">
              <a:buFont typeface="Courier New" panose="02070309020205020404" pitchFamily="49" charset="0"/>
              <a:buChar char="o"/>
            </a:pPr>
            <a:endParaRPr lang="en-US" dirty="0">
              <a:latin typeface="Palatino Linotype" pitchFamily="18" charset="0"/>
            </a:endParaRPr>
          </a:p>
        </p:txBody>
      </p:sp>
      <p:sp>
        <p:nvSpPr>
          <p:cNvPr id="5"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prevention mechanisms for genetic changes accumulation</a:t>
            </a:r>
            <a:endParaRPr lang="en-US" sz="2800" b="1" dirty="0">
              <a:solidFill>
                <a:schemeClr val="bg1"/>
              </a:solidFill>
              <a:latin typeface="Palatino Linotype" pitchFamily="18" charset="0"/>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p:cNvPicPr>
            <a:picLocks noChangeAspect="1" noChangeArrowheads="1"/>
          </p:cNvPicPr>
          <p:nvPr/>
        </p:nvPicPr>
        <p:blipFill>
          <a:blip r:embed="rId3" cstate="print"/>
          <a:srcRect/>
          <a:stretch>
            <a:fillRect/>
          </a:stretch>
        </p:blipFill>
        <p:spPr bwMode="auto">
          <a:xfrm>
            <a:off x="1775520" y="1143000"/>
            <a:ext cx="5090418" cy="5321300"/>
          </a:xfrm>
          <a:prstGeom prst="rect">
            <a:avLst/>
          </a:prstGeom>
          <a:noFill/>
        </p:spPr>
      </p:pic>
      <p:sp>
        <p:nvSpPr>
          <p:cNvPr id="54275" name="Text Box 3"/>
          <p:cNvSpPr txBox="1">
            <a:spLocks noChangeArrowheads="1"/>
          </p:cNvSpPr>
          <p:nvPr/>
        </p:nvSpPr>
        <p:spPr bwMode="auto">
          <a:xfrm>
            <a:off x="8458200" y="4191001"/>
            <a:ext cx="902811" cy="461665"/>
          </a:xfrm>
          <a:prstGeom prst="rect">
            <a:avLst/>
          </a:prstGeom>
          <a:noFill/>
          <a:ln w="9525">
            <a:noFill/>
            <a:miter lim="800000"/>
            <a:headEnd/>
            <a:tailEnd/>
          </a:ln>
          <a:effectLst/>
        </p:spPr>
        <p:txBody>
          <a:bodyPr wrap="none">
            <a:spAutoFit/>
          </a:bodyPr>
          <a:lstStyle/>
          <a:p>
            <a:r>
              <a:rPr lang="en-GB" sz="2400" b="1" dirty="0">
                <a:latin typeface="Palatino Linotype" pitchFamily="18" charset="0"/>
              </a:rPr>
              <a:t>crypt</a:t>
            </a:r>
            <a:endParaRPr lang="en-US" sz="2400" b="1" dirty="0">
              <a:latin typeface="Palatino Linotype" pitchFamily="18" charset="0"/>
            </a:endParaRPr>
          </a:p>
        </p:txBody>
      </p:sp>
      <p:sp>
        <p:nvSpPr>
          <p:cNvPr id="54276" name="Text Box 4"/>
          <p:cNvSpPr txBox="1">
            <a:spLocks noChangeArrowheads="1"/>
          </p:cNvSpPr>
          <p:nvPr/>
        </p:nvSpPr>
        <p:spPr bwMode="auto">
          <a:xfrm>
            <a:off x="8382001" y="2057401"/>
            <a:ext cx="766557" cy="461665"/>
          </a:xfrm>
          <a:prstGeom prst="rect">
            <a:avLst/>
          </a:prstGeom>
          <a:noFill/>
          <a:ln w="9525">
            <a:noFill/>
            <a:miter lim="800000"/>
            <a:headEnd/>
            <a:tailEnd/>
          </a:ln>
          <a:effectLst/>
        </p:spPr>
        <p:txBody>
          <a:bodyPr wrap="none">
            <a:spAutoFit/>
          </a:bodyPr>
          <a:lstStyle/>
          <a:p>
            <a:r>
              <a:rPr lang="en-GB" sz="2400" b="1" dirty="0">
                <a:latin typeface="Palatino Linotype" pitchFamily="18" charset="0"/>
              </a:rPr>
              <a:t>villi</a:t>
            </a:r>
            <a:endParaRPr lang="en-US" sz="2400" b="1" dirty="0">
              <a:latin typeface="Palatino Linotype" pitchFamily="18" charset="0"/>
            </a:endParaRPr>
          </a:p>
        </p:txBody>
      </p:sp>
      <p:sp>
        <p:nvSpPr>
          <p:cNvPr id="54277" name="Text Box 5"/>
          <p:cNvSpPr txBox="1">
            <a:spLocks noChangeArrowheads="1"/>
          </p:cNvSpPr>
          <p:nvPr/>
        </p:nvSpPr>
        <p:spPr bwMode="auto">
          <a:xfrm>
            <a:off x="6233285" y="2209801"/>
            <a:ext cx="1616147" cy="646331"/>
          </a:xfrm>
          <a:prstGeom prst="rect">
            <a:avLst/>
          </a:prstGeom>
          <a:noFill/>
          <a:ln w="9525">
            <a:noFill/>
            <a:miter lim="800000"/>
            <a:headEnd/>
            <a:tailEnd/>
          </a:ln>
          <a:effectLst/>
        </p:spPr>
        <p:txBody>
          <a:bodyPr wrap="none">
            <a:spAutoFit/>
          </a:bodyPr>
          <a:lstStyle/>
          <a:p>
            <a:pPr algn="ctr"/>
            <a:r>
              <a:rPr lang="en-GB" dirty="0">
                <a:latin typeface="Palatino Linotype" pitchFamily="18" charset="0"/>
              </a:rPr>
              <a:t>Differentiated</a:t>
            </a:r>
          </a:p>
          <a:p>
            <a:pPr algn="ctr"/>
            <a:r>
              <a:rPr lang="en-GB" dirty="0">
                <a:latin typeface="Palatino Linotype" pitchFamily="18" charset="0"/>
              </a:rPr>
              <a:t>cells</a:t>
            </a:r>
            <a:endParaRPr lang="en-US" dirty="0">
              <a:latin typeface="Palatino Linotype" pitchFamily="18" charset="0"/>
            </a:endParaRPr>
          </a:p>
        </p:txBody>
      </p:sp>
      <p:sp>
        <p:nvSpPr>
          <p:cNvPr id="54278" name="Text Box 6"/>
          <p:cNvSpPr txBox="1">
            <a:spLocks noChangeArrowheads="1"/>
          </p:cNvSpPr>
          <p:nvPr/>
        </p:nvSpPr>
        <p:spPr bwMode="auto">
          <a:xfrm>
            <a:off x="6219671" y="3733801"/>
            <a:ext cx="1476686" cy="646331"/>
          </a:xfrm>
          <a:prstGeom prst="rect">
            <a:avLst/>
          </a:prstGeom>
          <a:noFill/>
          <a:ln w="9525">
            <a:noFill/>
            <a:miter lim="800000"/>
            <a:headEnd/>
            <a:tailEnd/>
          </a:ln>
          <a:effectLst/>
        </p:spPr>
        <p:txBody>
          <a:bodyPr wrap="none">
            <a:spAutoFit/>
          </a:bodyPr>
          <a:lstStyle/>
          <a:p>
            <a:pPr algn="ctr"/>
            <a:r>
              <a:rPr lang="en-GB" dirty="0">
                <a:latin typeface="Palatino Linotype" pitchFamily="18" charset="0"/>
              </a:rPr>
              <a:t>Proliferating</a:t>
            </a:r>
          </a:p>
          <a:p>
            <a:pPr algn="ctr"/>
            <a:r>
              <a:rPr lang="en-GB" dirty="0">
                <a:latin typeface="Palatino Linotype" pitchFamily="18" charset="0"/>
              </a:rPr>
              <a:t>cells</a:t>
            </a:r>
            <a:endParaRPr lang="en-US" dirty="0">
              <a:latin typeface="Palatino Linotype" pitchFamily="18" charset="0"/>
            </a:endParaRPr>
          </a:p>
        </p:txBody>
      </p:sp>
      <p:sp>
        <p:nvSpPr>
          <p:cNvPr id="8"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localization of stem cells and cells in differentiation</a:t>
            </a:r>
            <a:endParaRPr lang="en-US" sz="2800" b="1" dirty="0">
              <a:solidFill>
                <a:schemeClr val="bg1"/>
              </a:solidFill>
              <a:latin typeface="Palatino Linotype" pitchFamily="18" charset="0"/>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360" y="1268760"/>
            <a:ext cx="11521280" cy="5256584"/>
          </a:xfrm>
        </p:spPr>
        <p:txBody>
          <a:bodyPr>
            <a:normAutofit lnSpcReduction="10000"/>
          </a:bodyPr>
          <a:lstStyle/>
          <a:p>
            <a:pPr>
              <a:buFont typeface="Courier New" panose="02070309020205020404" pitchFamily="49" charset="0"/>
              <a:buChar char="o"/>
            </a:pPr>
            <a:r>
              <a:rPr lang="en-GB" dirty="0">
                <a:latin typeface="Palatino Linotype" pitchFamily="18" charset="0"/>
              </a:rPr>
              <a:t>The tissues in the human body are organized in such a way as to </a:t>
            </a:r>
            <a:r>
              <a:rPr lang="en-GB" dirty="0">
                <a:solidFill>
                  <a:srgbClr val="0070C0"/>
                </a:solidFill>
                <a:latin typeface="Palatino Linotype" pitchFamily="18" charset="0"/>
              </a:rPr>
              <a:t>prevent the accumulation of cells with damaged genetic material</a:t>
            </a:r>
            <a:r>
              <a:rPr lang="en-GB" dirty="0">
                <a:latin typeface="Palatino Linotype" pitchFamily="18" charset="0"/>
              </a:rPr>
              <a:t>:</a:t>
            </a:r>
          </a:p>
          <a:p>
            <a:pPr lvl="1">
              <a:buFont typeface="Courier New" panose="02070309020205020404" pitchFamily="49" charset="0"/>
              <a:buChar char="o"/>
            </a:pPr>
            <a:r>
              <a:rPr lang="en-GB" dirty="0">
                <a:latin typeface="Palatino Linotype" pitchFamily="18" charset="0"/>
              </a:rPr>
              <a:t>cells that are in constant contact with factors of the external environment (cells of the skin, GIT and bronchial epithelium) have a short life cycle with rapid elimination of differentiated cells that are directly exposed to potentially harmful </a:t>
            </a:r>
            <a:r>
              <a:rPr lang="en-GB" dirty="0" err="1">
                <a:latin typeface="Palatino Linotype" pitchFamily="18" charset="0"/>
              </a:rPr>
              <a:t>noxes</a:t>
            </a:r>
            <a:r>
              <a:rPr lang="en-GB" dirty="0">
                <a:latin typeface="Palatino Linotype" pitchFamily="18" charset="0"/>
              </a:rPr>
              <a:t>.</a:t>
            </a:r>
          </a:p>
          <a:p>
            <a:pPr lvl="1">
              <a:buFont typeface="Courier New" panose="02070309020205020404" pitchFamily="49" charset="0"/>
              <a:buChar char="o"/>
            </a:pPr>
            <a:r>
              <a:rPr lang="en-GB" dirty="0">
                <a:latin typeface="Palatino Linotype" pitchFamily="18" charset="0"/>
              </a:rPr>
              <a:t>in tissues such as the colon, stem cells are protected in crypts.</a:t>
            </a:r>
          </a:p>
          <a:p>
            <a:pPr>
              <a:buFont typeface="Courier New" panose="02070309020205020404" pitchFamily="49" charset="0"/>
              <a:buChar char="o"/>
            </a:pPr>
            <a:endParaRPr lang="en-GB" dirty="0">
              <a:latin typeface="Palatino Linotype" pitchFamily="18" charset="0"/>
            </a:endParaRPr>
          </a:p>
          <a:p>
            <a:pPr>
              <a:buFont typeface="Courier New" panose="02070309020205020404" pitchFamily="49" charset="0"/>
              <a:buChar char="o"/>
            </a:pPr>
            <a:r>
              <a:rPr lang="en-GB" sz="2800" dirty="0">
                <a:latin typeface="Palatino Linotype" pitchFamily="18" charset="0"/>
              </a:rPr>
              <a:t>However, this system is not perfect.</a:t>
            </a:r>
          </a:p>
          <a:p>
            <a:pPr>
              <a:buFont typeface="Courier New" panose="02070309020205020404" pitchFamily="49" charset="0"/>
              <a:buChar char="o"/>
            </a:pPr>
            <a:r>
              <a:rPr lang="en-GB" sz="2800" dirty="0">
                <a:latin typeface="Palatino Linotype" pitchFamily="18" charset="0"/>
              </a:rPr>
              <a:t>In addition to numerous protection mechanisms against damage to genetic material, genetic changes occur in cells that escape detection.</a:t>
            </a:r>
          </a:p>
          <a:p>
            <a:pPr>
              <a:buFont typeface="Courier New" panose="02070309020205020404" pitchFamily="49" charset="0"/>
              <a:buChar char="o"/>
            </a:pPr>
            <a:r>
              <a:rPr lang="en-GB" sz="2800" dirty="0">
                <a:latin typeface="Palatino Linotype" pitchFamily="18" charset="0"/>
              </a:rPr>
              <a:t>Continuity of cell cycles and unresponsiveness to genetic changes will allow the accumulation of DNA damage that can induce oncogenesis.</a:t>
            </a:r>
            <a:endParaRPr lang="en-US" dirty="0">
              <a:latin typeface="Palatino Linotype" pitchFamily="18" charset="0"/>
            </a:endParaRPr>
          </a:p>
          <a:p>
            <a:pPr lvl="1">
              <a:buFont typeface="Courier New" panose="02070309020205020404" pitchFamily="49" charset="0"/>
              <a:buChar char="o"/>
            </a:pPr>
            <a:endParaRPr lang="en-US" dirty="0">
              <a:latin typeface="Palatino Linotype" pitchFamily="18" charset="0"/>
            </a:endParaRPr>
          </a:p>
        </p:txBody>
      </p:sp>
      <p:sp>
        <p:nvSpPr>
          <p:cNvPr id="5"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prevention mechanisms for genetic changes accumulation</a:t>
            </a:r>
            <a:endParaRPr lang="en-US" sz="2800" b="1" dirty="0">
              <a:solidFill>
                <a:schemeClr val="bg1"/>
              </a:solidFill>
              <a:latin typeface="Palatino Linotype" pitchFamily="18" charset="0"/>
              <a:ea typeface="+mj-ea"/>
              <a:cs typeface="+mj-cs"/>
            </a:endParaRPr>
          </a:p>
        </p:txBody>
      </p:sp>
    </p:spTree>
    <p:extLst>
      <p:ext uri="{BB962C8B-B14F-4D97-AF65-F5344CB8AC3E}">
        <p14:creationId xmlns:p14="http://schemas.microsoft.com/office/powerpoint/2010/main" val="5027786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7888" y="1700808"/>
            <a:ext cx="6768752" cy="4752528"/>
          </a:xfrm>
        </p:spPr>
        <p:txBody>
          <a:bodyPr>
            <a:normAutofit/>
          </a:bodyPr>
          <a:lstStyle/>
          <a:p>
            <a:pPr algn="just">
              <a:buFont typeface="Courier New" panose="02070309020205020404" pitchFamily="49" charset="0"/>
              <a:buChar char="o"/>
            </a:pPr>
            <a:r>
              <a:rPr lang="en-GB" sz="2400" dirty="0">
                <a:latin typeface="Palatino Linotype" pitchFamily="18" charset="0"/>
              </a:rPr>
              <a:t>Oncogenesis is a complex process that, in essence, involves inadequate </a:t>
            </a:r>
            <a:r>
              <a:rPr lang="en-GB" sz="2400" dirty="0">
                <a:solidFill>
                  <a:srgbClr val="0070C0"/>
                </a:solidFill>
                <a:latin typeface="Palatino Linotype" pitchFamily="18" charset="0"/>
              </a:rPr>
              <a:t>activation of oncogenes </a:t>
            </a:r>
            <a:r>
              <a:rPr lang="en-GB" sz="2400" dirty="0">
                <a:latin typeface="Palatino Linotype" pitchFamily="18" charset="0"/>
              </a:rPr>
              <a:t>and </a:t>
            </a:r>
            <a:r>
              <a:rPr lang="en-GB" sz="2400" dirty="0">
                <a:solidFill>
                  <a:srgbClr val="FF0000"/>
                </a:solidFill>
                <a:latin typeface="Palatino Linotype" pitchFamily="18" charset="0"/>
              </a:rPr>
              <a:t>inactivation</a:t>
            </a:r>
            <a:r>
              <a:rPr lang="en-GB" sz="2400" dirty="0">
                <a:latin typeface="Palatino Linotype" pitchFamily="18" charset="0"/>
              </a:rPr>
              <a:t> (loss of function) of other types of genes, </a:t>
            </a:r>
            <a:r>
              <a:rPr lang="en-GB" sz="2400" dirty="0" err="1">
                <a:latin typeface="Palatino Linotype" pitchFamily="18" charset="0"/>
              </a:rPr>
              <a:t>ie</a:t>
            </a:r>
            <a:r>
              <a:rPr lang="en-GB" sz="2400" dirty="0">
                <a:latin typeface="Palatino Linotype" pitchFamily="18" charset="0"/>
              </a:rPr>
              <a:t> </a:t>
            </a:r>
            <a:r>
              <a:rPr lang="en-GB" sz="2400" dirty="0" err="1">
                <a:solidFill>
                  <a:srgbClr val="FF0000"/>
                </a:solidFill>
                <a:latin typeface="Palatino Linotype" pitchFamily="18" charset="0"/>
              </a:rPr>
              <a:t>tumor</a:t>
            </a:r>
            <a:r>
              <a:rPr lang="en-GB" sz="2400" dirty="0">
                <a:solidFill>
                  <a:srgbClr val="FF0000"/>
                </a:solidFill>
                <a:latin typeface="Palatino Linotype" pitchFamily="18" charset="0"/>
              </a:rPr>
              <a:t>-suppressor genes</a:t>
            </a:r>
            <a:r>
              <a:rPr lang="en-GB" sz="2400" dirty="0">
                <a:latin typeface="Palatino Linotype" pitchFamily="18" charset="0"/>
              </a:rPr>
              <a:t>.</a:t>
            </a:r>
          </a:p>
          <a:p>
            <a:pPr algn="just">
              <a:buFont typeface="Courier New" panose="02070309020205020404" pitchFamily="49" charset="0"/>
              <a:buChar char="o"/>
            </a:pPr>
            <a:endParaRPr lang="ru-RU" sz="2400" dirty="0">
              <a:latin typeface="Palatino Linotype" pitchFamily="18" charset="0"/>
            </a:endParaRPr>
          </a:p>
          <a:p>
            <a:pPr algn="just">
              <a:buFont typeface="Courier New" panose="02070309020205020404" pitchFamily="49" charset="0"/>
              <a:buChar char="o"/>
            </a:pPr>
            <a:r>
              <a:rPr lang="en-GB" sz="2400" dirty="0">
                <a:latin typeface="Palatino Linotype" pitchFamily="18" charset="0"/>
              </a:rPr>
              <a:t>The formation of </a:t>
            </a:r>
            <a:r>
              <a:rPr lang="en-GB" sz="2400" dirty="0" err="1">
                <a:latin typeface="Palatino Linotype" pitchFamily="18" charset="0"/>
              </a:rPr>
              <a:t>tumors</a:t>
            </a:r>
            <a:r>
              <a:rPr lang="en-GB" sz="2400" dirty="0">
                <a:latin typeface="Palatino Linotype" pitchFamily="18" charset="0"/>
              </a:rPr>
              <a:t> is the result of the accumulation of genetic mutations that cause "uncontrolled" proliferation of cells that become </a:t>
            </a:r>
            <a:r>
              <a:rPr lang="en-GB" sz="2400" b="1" u="sng" dirty="0">
                <a:latin typeface="Palatino Linotype" pitchFamily="18" charset="0"/>
              </a:rPr>
              <a:t>immortalized</a:t>
            </a:r>
            <a:r>
              <a:rPr lang="en-GB" sz="2400" dirty="0">
                <a:latin typeface="Palatino Linotype" pitchFamily="18" charset="0"/>
              </a:rPr>
              <a:t> and consequently able to invade and metastasize to other tissues.</a:t>
            </a:r>
            <a:r>
              <a:rPr lang="ru-RU" sz="2400" dirty="0">
                <a:latin typeface="Palatino Linotype" pitchFamily="18" charset="0"/>
              </a:rPr>
              <a:t>. </a:t>
            </a:r>
            <a:endParaRPr lang="en-US" sz="2400" dirty="0">
              <a:latin typeface="Palatino Linotype" pitchFamily="18" charset="0"/>
            </a:endParaRPr>
          </a:p>
        </p:txBody>
      </p:sp>
      <p:pic>
        <p:nvPicPr>
          <p:cNvPr id="4" name="Picture 4"/>
          <p:cNvPicPr>
            <a:picLocks noChangeAspect="1" noChangeArrowheads="1"/>
          </p:cNvPicPr>
          <p:nvPr/>
        </p:nvPicPr>
        <p:blipFill>
          <a:blip r:embed="rId2" cstate="print"/>
          <a:srcRect/>
          <a:stretch>
            <a:fillRect/>
          </a:stretch>
        </p:blipFill>
        <p:spPr>
          <a:xfrm>
            <a:off x="695400" y="1124744"/>
            <a:ext cx="4104258" cy="5600261"/>
          </a:xfrm>
          <a:prstGeom prst="rect">
            <a:avLst/>
          </a:prstGeom>
          <a:noFill/>
          <a:ln/>
        </p:spPr>
      </p:pic>
      <p:sp>
        <p:nvSpPr>
          <p:cNvPr id="2" name="Title 1">
            <a:extLst>
              <a:ext uri="{FF2B5EF4-FFF2-40B4-BE49-F238E27FC236}">
                <a16:creationId xmlns:a16="http://schemas.microsoft.com/office/drawing/2014/main" id="{02EA2715-D4BA-A1FC-54BF-BE6CD5704FC7}"/>
              </a:ext>
            </a:extLst>
          </p:cNvPr>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3200" b="1" dirty="0">
                <a:solidFill>
                  <a:schemeClr val="bg1"/>
                </a:solidFill>
                <a:latin typeface="Palatino Linotype" pitchFamily="18" charset="0"/>
                <a:ea typeface="+mj-ea"/>
                <a:cs typeface="+mj-cs"/>
              </a:rPr>
              <a:t>oncogenesis</a:t>
            </a:r>
            <a:endParaRPr lang="en-US" sz="3200" b="1" dirty="0">
              <a:solidFill>
                <a:schemeClr val="bg1"/>
              </a:solidFill>
              <a:latin typeface="Palatino Linotype" pitchFamily="18" charset="0"/>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360" y="1008112"/>
            <a:ext cx="11593288" cy="5733256"/>
          </a:xfrm>
        </p:spPr>
        <p:txBody>
          <a:bodyPr>
            <a:noAutofit/>
          </a:bodyPr>
          <a:lstStyle/>
          <a:p>
            <a:pPr>
              <a:buFont typeface="Courier New" panose="02070309020205020404" pitchFamily="49" charset="0"/>
              <a:buChar char="o"/>
            </a:pPr>
            <a:r>
              <a:rPr lang="en-GB" sz="2400" dirty="0">
                <a:latin typeface="Palatino Linotype" pitchFamily="18" charset="0"/>
              </a:rPr>
              <a:t>Some genetic changes → cessation of differentiation → formation of undifferentiated cells with </a:t>
            </a:r>
            <a:r>
              <a:rPr lang="en-GB" sz="2400" dirty="0">
                <a:solidFill>
                  <a:srgbClr val="0070C0"/>
                </a:solidFill>
                <a:latin typeface="Palatino Linotype" pitchFamily="18" charset="0"/>
              </a:rPr>
              <a:t>self-renewal</a:t>
            </a:r>
            <a:r>
              <a:rPr lang="en-GB" sz="2400" dirty="0">
                <a:latin typeface="Palatino Linotype" pitchFamily="18" charset="0"/>
              </a:rPr>
              <a:t> capacity.</a:t>
            </a:r>
          </a:p>
          <a:p>
            <a:pPr>
              <a:buFont typeface="Courier New" panose="02070309020205020404" pitchFamily="49" charset="0"/>
              <a:buChar char="o"/>
            </a:pPr>
            <a:endParaRPr lang="sr-Cyrl-CS" sz="2400" dirty="0">
              <a:latin typeface="Palatino Linotype" pitchFamily="18" charset="0"/>
            </a:endParaRPr>
          </a:p>
          <a:p>
            <a:pPr>
              <a:buFont typeface="Courier New" panose="02070309020205020404" pitchFamily="49" charset="0"/>
              <a:buChar char="o"/>
            </a:pPr>
            <a:r>
              <a:rPr lang="sr-Cyrl-CS" sz="2400" dirty="0">
                <a:latin typeface="Palatino Linotype" pitchFamily="18" charset="0"/>
              </a:rPr>
              <a:t> </a:t>
            </a:r>
            <a:r>
              <a:rPr lang="en-GB" sz="2400" dirty="0">
                <a:latin typeface="Palatino Linotype" pitchFamily="18" charset="0"/>
              </a:rPr>
              <a:t>Others, on the other hand, </a:t>
            </a:r>
            <a:r>
              <a:rPr lang="en-GB" sz="2400" dirty="0">
                <a:solidFill>
                  <a:srgbClr val="0070C0"/>
                </a:solidFill>
                <a:latin typeface="Palatino Linotype" pitchFamily="18" charset="0"/>
              </a:rPr>
              <a:t>block apoptosis</a:t>
            </a:r>
            <a:r>
              <a:rPr lang="en-GB" sz="2400" dirty="0">
                <a:latin typeface="Palatino Linotype" pitchFamily="18" charset="0"/>
              </a:rPr>
              <a:t>, enabling a longer cell life.</a:t>
            </a:r>
          </a:p>
          <a:p>
            <a:pPr>
              <a:buFont typeface="Courier New" panose="02070309020205020404" pitchFamily="49" charset="0"/>
              <a:buChar char="o"/>
            </a:pPr>
            <a:endParaRPr lang="sr-Cyrl-CS" sz="2400" dirty="0">
              <a:latin typeface="Palatino Linotype" pitchFamily="18" charset="0"/>
            </a:endParaRPr>
          </a:p>
          <a:p>
            <a:pPr>
              <a:buFont typeface="Courier New" panose="02070309020205020404" pitchFamily="49" charset="0"/>
              <a:buChar char="o"/>
            </a:pPr>
            <a:r>
              <a:rPr lang="en-GB" sz="2400" dirty="0">
                <a:latin typeface="Palatino Linotype" pitchFamily="18" charset="0"/>
              </a:rPr>
              <a:t>Such genetic changes induce:</a:t>
            </a:r>
          </a:p>
          <a:p>
            <a:pPr lvl="1">
              <a:buFont typeface="Courier New" panose="02070309020205020404" pitchFamily="49" charset="0"/>
              <a:buChar char="o"/>
            </a:pPr>
            <a:r>
              <a:rPr lang="en-GB" sz="2000" dirty="0">
                <a:latin typeface="Palatino Linotype" pitchFamily="18" charset="0"/>
              </a:rPr>
              <a:t>permanent activation of </a:t>
            </a:r>
            <a:r>
              <a:rPr lang="en-GB" sz="2000" dirty="0" err="1">
                <a:latin typeface="Palatino Linotype" pitchFamily="18" charset="0"/>
              </a:rPr>
              <a:t>signaling</a:t>
            </a:r>
            <a:r>
              <a:rPr lang="en-GB" sz="2000" dirty="0">
                <a:latin typeface="Palatino Linotype" pitchFamily="18" charset="0"/>
              </a:rPr>
              <a:t> pathways for cell growth (proliferation)</a:t>
            </a:r>
          </a:p>
          <a:p>
            <a:pPr lvl="1">
              <a:buFont typeface="Courier New" panose="02070309020205020404" pitchFamily="49" charset="0"/>
              <a:buChar char="o"/>
            </a:pPr>
            <a:r>
              <a:rPr lang="en-GB" sz="2000" dirty="0">
                <a:latin typeface="Palatino Linotype" pitchFamily="18" charset="0"/>
              </a:rPr>
              <a:t>suppression of cell death (apoptosis)</a:t>
            </a:r>
          </a:p>
          <a:p>
            <a:pPr lvl="1">
              <a:buFont typeface="Courier New" panose="02070309020205020404" pitchFamily="49" charset="0"/>
              <a:buChar char="o"/>
            </a:pPr>
            <a:r>
              <a:rPr lang="en-GB" sz="2000" dirty="0">
                <a:latin typeface="Palatino Linotype" pitchFamily="18" charset="0"/>
              </a:rPr>
              <a:t>changes in DNA damage control mechanisms</a:t>
            </a:r>
          </a:p>
          <a:p>
            <a:pPr lvl="1">
              <a:buFont typeface="Courier New" panose="02070309020205020404" pitchFamily="49" charset="0"/>
              <a:buChar char="o"/>
            </a:pPr>
            <a:endParaRPr lang="en-US" dirty="0">
              <a:latin typeface="Palatino Linotype" pitchFamily="18" charset="0"/>
            </a:endParaRPr>
          </a:p>
          <a:p>
            <a:pPr>
              <a:buFont typeface="Courier New" panose="02070309020205020404" pitchFamily="49" charset="0"/>
              <a:buChar char="o"/>
            </a:pPr>
            <a:r>
              <a:rPr lang="en-GB" sz="2400" dirty="0">
                <a:latin typeface="Palatino Linotype" pitchFamily="18" charset="0"/>
              </a:rPr>
              <a:t>The aforementioned processes result in "uncontrolled" cell growth and extended cell life → </a:t>
            </a:r>
            <a:r>
              <a:rPr lang="en-GB" sz="2400" b="1" dirty="0">
                <a:latin typeface="Palatino Linotype" pitchFamily="18" charset="0"/>
              </a:rPr>
              <a:t>immortalization</a:t>
            </a:r>
            <a:r>
              <a:rPr lang="sr-Cyrl-CS" sz="2400" dirty="0">
                <a:latin typeface="Palatino Linotype" pitchFamily="18" charset="0"/>
              </a:rPr>
              <a:t>.</a:t>
            </a:r>
            <a:endParaRPr lang="en-US" sz="2400" dirty="0">
              <a:latin typeface="Palatino Linotype" pitchFamily="18" charset="0"/>
            </a:endParaRPr>
          </a:p>
        </p:txBody>
      </p:sp>
      <p:sp>
        <p:nvSpPr>
          <p:cNvPr id="4"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continuous proliferation- cell immortalization</a:t>
            </a:r>
            <a:endParaRPr lang="en-US" sz="2800" b="1" dirty="0">
              <a:solidFill>
                <a:schemeClr val="bg1"/>
              </a:solidFill>
              <a:latin typeface="Palatino Linotype" pitchFamily="18" charset="0"/>
              <a:ea typeface="+mj-ea"/>
              <a:cs typeface="+mj-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360" y="1600201"/>
            <a:ext cx="11521280" cy="4853135"/>
          </a:xfrm>
        </p:spPr>
        <p:txBody>
          <a:bodyPr>
            <a:normAutofit/>
          </a:bodyPr>
          <a:lstStyle/>
          <a:p>
            <a:pPr>
              <a:buFont typeface="Courier New" panose="02070309020205020404" pitchFamily="49" charset="0"/>
              <a:buChar char="o"/>
            </a:pPr>
            <a:r>
              <a:rPr lang="en-GB" sz="2000" dirty="0">
                <a:latin typeface="Palatino Linotype" pitchFamily="18" charset="0"/>
              </a:rPr>
              <a:t>A </a:t>
            </a:r>
            <a:r>
              <a:rPr lang="en-GB" sz="2000" dirty="0" err="1">
                <a:latin typeface="Palatino Linotype" pitchFamily="18" charset="0"/>
              </a:rPr>
              <a:t>tumor</a:t>
            </a:r>
            <a:r>
              <a:rPr lang="en-GB" sz="2000" dirty="0">
                <a:latin typeface="Palatino Linotype" pitchFamily="18" charset="0"/>
              </a:rPr>
              <a:t> is partly a disease of "</a:t>
            </a:r>
            <a:r>
              <a:rPr lang="en-GB" sz="2000" b="1" dirty="0">
                <a:latin typeface="Palatino Linotype" pitchFamily="18" charset="0"/>
              </a:rPr>
              <a:t>uncontrolled proliferation</a:t>
            </a:r>
            <a:r>
              <a:rPr lang="en-GB" sz="2000" dirty="0">
                <a:latin typeface="Palatino Linotype" pitchFamily="18" charset="0"/>
              </a:rPr>
              <a:t>".</a:t>
            </a:r>
          </a:p>
          <a:p>
            <a:pPr>
              <a:buFont typeface="Courier New" panose="02070309020205020404" pitchFamily="49" charset="0"/>
              <a:buChar char="o"/>
            </a:pPr>
            <a:endParaRPr lang="en-GB" sz="2000" dirty="0">
              <a:latin typeface="Palatino Linotype" pitchFamily="18" charset="0"/>
            </a:endParaRPr>
          </a:p>
          <a:p>
            <a:pPr>
              <a:buFont typeface="Courier New" panose="02070309020205020404" pitchFamily="49" charset="0"/>
              <a:buChar char="o"/>
            </a:pPr>
            <a:r>
              <a:rPr lang="en-GB" sz="2000" dirty="0">
                <a:latin typeface="Palatino Linotype" pitchFamily="18" charset="0"/>
              </a:rPr>
              <a:t>Cell proliferation is a tightly regulated process</a:t>
            </a:r>
          </a:p>
          <a:p>
            <a:pPr>
              <a:buFont typeface="Courier New" panose="02070309020205020404" pitchFamily="49" charset="0"/>
              <a:buChar char="o"/>
            </a:pPr>
            <a:endParaRPr lang="en-GB" sz="2000" dirty="0">
              <a:latin typeface="Palatino Linotype" pitchFamily="18" charset="0"/>
            </a:endParaRPr>
          </a:p>
          <a:p>
            <a:pPr>
              <a:buFont typeface="Courier New" panose="02070309020205020404" pitchFamily="49" charset="0"/>
              <a:buChar char="o"/>
            </a:pPr>
            <a:r>
              <a:rPr lang="en-GB" sz="2000" dirty="0" err="1">
                <a:latin typeface="Palatino Linotype" pitchFamily="18" charset="0"/>
              </a:rPr>
              <a:t>Tumorogenesis</a:t>
            </a:r>
            <a:r>
              <a:rPr lang="en-GB" sz="2000" dirty="0">
                <a:latin typeface="Palatino Linotype" pitchFamily="18" charset="0"/>
              </a:rPr>
              <a:t> is characterized by mutations and changes in the regulation of gene activity for:</a:t>
            </a:r>
          </a:p>
          <a:p>
            <a:pPr lvl="1">
              <a:buFont typeface="Courier New" panose="02070309020205020404" pitchFamily="49" charset="0"/>
              <a:buChar char="o"/>
            </a:pPr>
            <a:r>
              <a:rPr lang="en-GB" sz="1600" dirty="0">
                <a:latin typeface="Palatino Linotype" pitchFamily="18" charset="0"/>
              </a:rPr>
              <a:t>DNA damage control</a:t>
            </a:r>
          </a:p>
          <a:p>
            <a:pPr lvl="1">
              <a:buFont typeface="Courier New" panose="02070309020205020404" pitchFamily="49" charset="0"/>
              <a:buChar char="o"/>
            </a:pPr>
            <a:r>
              <a:rPr lang="en-GB" sz="1600" dirty="0">
                <a:latin typeface="Palatino Linotype" pitchFamily="18" charset="0"/>
              </a:rPr>
              <a:t>regulation of the cell cycle</a:t>
            </a:r>
          </a:p>
          <a:p>
            <a:pPr>
              <a:buFont typeface="Courier New" panose="02070309020205020404" pitchFamily="49" charset="0"/>
              <a:buChar char="o"/>
            </a:pPr>
            <a:endParaRPr lang="en-GB" sz="2000" dirty="0">
              <a:latin typeface="Palatino Linotype" pitchFamily="18" charset="0"/>
            </a:endParaRPr>
          </a:p>
          <a:p>
            <a:pPr>
              <a:buFont typeface="Courier New" panose="02070309020205020404" pitchFamily="49" charset="0"/>
              <a:buChar char="o"/>
            </a:pPr>
            <a:r>
              <a:rPr lang="en-GB" sz="2000" dirty="0">
                <a:latin typeface="Palatino Linotype" pitchFamily="18" charset="0"/>
              </a:rPr>
              <a:t>Genes that after mutation show enhanced function that accelerates cell growth and malignant transformation are called </a:t>
            </a:r>
            <a:r>
              <a:rPr lang="en-GB" sz="2000" b="1" dirty="0">
                <a:solidFill>
                  <a:srgbClr val="0070C0"/>
                </a:solidFill>
                <a:latin typeface="Palatino Linotype" pitchFamily="18" charset="0"/>
              </a:rPr>
              <a:t>oncogenes</a:t>
            </a:r>
            <a:r>
              <a:rPr lang="en-GB" sz="2000" dirty="0">
                <a:latin typeface="Palatino Linotype" pitchFamily="18" charset="0"/>
              </a:rPr>
              <a:t> (proto-oncogenes). Inadequate expression of these genes can trigger </a:t>
            </a:r>
            <a:r>
              <a:rPr lang="en-GB" sz="2000" dirty="0" err="1">
                <a:latin typeface="Palatino Linotype" pitchFamily="18" charset="0"/>
              </a:rPr>
              <a:t>tumor</a:t>
            </a:r>
            <a:r>
              <a:rPr lang="en-GB" sz="2000" dirty="0">
                <a:latin typeface="Palatino Linotype" pitchFamily="18" charset="0"/>
              </a:rPr>
              <a:t> formation.</a:t>
            </a:r>
            <a:endParaRPr lang="en-US" sz="2000" dirty="0">
              <a:latin typeface="Palatino Linotype" pitchFamily="18" charset="0"/>
            </a:endParaRPr>
          </a:p>
        </p:txBody>
      </p:sp>
      <p:sp>
        <p:nvSpPr>
          <p:cNvPr id="4"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continuous proliferation- cell immortalization</a:t>
            </a:r>
            <a:endParaRPr lang="en-US" sz="2800" b="1" dirty="0">
              <a:solidFill>
                <a:schemeClr val="bg1"/>
              </a:solidFill>
              <a:latin typeface="Palatino Linotype" pitchFamily="18" charset="0"/>
              <a:ea typeface="+mj-ea"/>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FILES\NASTAVA FULL\2013\onkologija 2013\nastavna jedinica 04\teeter-totter.jpg"/>
          <p:cNvPicPr>
            <a:picLocks noGrp="1" noChangeAspect="1" noChangeArrowheads="1"/>
          </p:cNvPicPr>
          <p:nvPr>
            <p:ph idx="1"/>
          </p:nvPr>
        </p:nvPicPr>
        <p:blipFill>
          <a:blip r:embed="rId2" cstate="print"/>
          <a:srcRect/>
          <a:stretch>
            <a:fillRect/>
          </a:stretch>
        </p:blipFill>
        <p:spPr bwMode="auto">
          <a:xfrm>
            <a:off x="2151536" y="1844824"/>
            <a:ext cx="7976912" cy="3888432"/>
          </a:xfrm>
          <a:prstGeom prst="rect">
            <a:avLst/>
          </a:prstGeom>
          <a:noFill/>
        </p:spPr>
      </p:pic>
      <p:pic>
        <p:nvPicPr>
          <p:cNvPr id="5" name="Picture 5" descr="160px-Cell_cycle"/>
          <p:cNvPicPr>
            <a:picLocks noChangeAspect="1" noChangeArrowheads="1"/>
          </p:cNvPicPr>
          <p:nvPr/>
        </p:nvPicPr>
        <p:blipFill>
          <a:blip r:embed="rId3" cstate="print"/>
          <a:srcRect/>
          <a:stretch>
            <a:fillRect/>
          </a:stretch>
        </p:blipFill>
        <p:spPr bwMode="auto">
          <a:xfrm>
            <a:off x="4684508" y="1052737"/>
            <a:ext cx="2779644" cy="2663453"/>
          </a:xfrm>
          <a:prstGeom prst="rect">
            <a:avLst/>
          </a:prstGeom>
          <a:noFill/>
          <a:ln w="9525">
            <a:noFill/>
            <a:miter lim="800000"/>
            <a:headEnd/>
            <a:tailEnd/>
          </a:ln>
        </p:spPr>
      </p:pic>
      <p:sp>
        <p:nvSpPr>
          <p:cNvPr id="7" name="Content Placeholder 2"/>
          <p:cNvSpPr txBox="1">
            <a:spLocks/>
          </p:cNvSpPr>
          <p:nvPr/>
        </p:nvSpPr>
        <p:spPr>
          <a:xfrm>
            <a:off x="2495600" y="2420888"/>
            <a:ext cx="1647800" cy="86409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en-US" sz="2400" b="1" dirty="0">
                <a:solidFill>
                  <a:srgbClr val="0000FF"/>
                </a:solidFill>
                <a:latin typeface="Palatino Linotype" pitchFamily="18" charset="0"/>
              </a:rPr>
              <a:t>oncogenes</a:t>
            </a:r>
            <a:endParaRPr lang="sr-Cyrl-RS" sz="2400" b="1" dirty="0">
              <a:solidFill>
                <a:srgbClr val="0000FF"/>
              </a:solidFill>
              <a:latin typeface="Palatino Linotype" pitchFamily="18" charset="0"/>
            </a:endParaRPr>
          </a:p>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8" name="Content Placeholder 2"/>
          <p:cNvSpPr txBox="1">
            <a:spLocks/>
          </p:cNvSpPr>
          <p:nvPr/>
        </p:nvSpPr>
        <p:spPr>
          <a:xfrm>
            <a:off x="7968208" y="2420888"/>
            <a:ext cx="1656184" cy="1008112"/>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sr-Cyrl-RS" sz="2400" b="1" dirty="0">
                <a:solidFill>
                  <a:srgbClr val="FF0000"/>
                </a:solidFill>
                <a:latin typeface="Palatino Linotype" pitchFamily="18" charset="0"/>
              </a:rPr>
              <a:t>   </a:t>
            </a:r>
            <a:endParaRPr lang="sr-Cyrl-CS" sz="2400" b="1" dirty="0">
              <a:solidFill>
                <a:srgbClr val="FF0000"/>
              </a:solidFill>
              <a:latin typeface="Palatino Linotype" pitchFamily="18" charset="0"/>
            </a:endParaRPr>
          </a:p>
        </p:txBody>
      </p:sp>
      <p:sp>
        <p:nvSpPr>
          <p:cNvPr id="11" name="Content Placeholder 2"/>
          <p:cNvSpPr txBox="1">
            <a:spLocks/>
          </p:cNvSpPr>
          <p:nvPr/>
        </p:nvSpPr>
        <p:spPr>
          <a:xfrm>
            <a:off x="6384032" y="980728"/>
            <a:ext cx="1080120" cy="576064"/>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6" name="Content Placeholder 2"/>
          <p:cNvSpPr txBox="1">
            <a:spLocks/>
          </p:cNvSpPr>
          <p:nvPr/>
        </p:nvSpPr>
        <p:spPr>
          <a:xfrm rot="345428">
            <a:off x="5096272" y="980728"/>
            <a:ext cx="1647800" cy="648072"/>
          </a:xfrm>
          <a:prstGeom prst="rect">
            <a:avLst/>
          </a:prstGeom>
        </p:spPr>
        <p:txBody>
          <a:bodyPr spcFirstLastPara="1" vert="horz" lIns="91440" tIns="45720" rIns="91440" bIns="45720" numCol="1" rtlCol="0">
            <a:prstTxWarp prst="textArchUp">
              <a:avLst/>
            </a:prstTxWarp>
            <a:normAutofit/>
          </a:bodyPr>
          <a:lstStyle/>
          <a:p>
            <a:pPr marL="342900" indent="-342900">
              <a:spcBef>
                <a:spcPct val="20000"/>
              </a:spcBef>
              <a:buClr>
                <a:schemeClr val="accent1"/>
              </a:buClr>
              <a:defRPr/>
            </a:pPr>
            <a:r>
              <a:rPr lang="en-US" sz="2400" dirty="0" err="1">
                <a:solidFill>
                  <a:srgbClr val="0000FF"/>
                </a:solidFill>
                <a:latin typeface="Palatino Linotype" pitchFamily="18" charset="0"/>
              </a:rPr>
              <a:t>cyclin</a:t>
            </a:r>
            <a:r>
              <a:rPr lang="en-US" sz="2400" dirty="0">
                <a:solidFill>
                  <a:srgbClr val="0000FF"/>
                </a:solidFill>
                <a:latin typeface="Palatino Linotype" pitchFamily="18" charset="0"/>
              </a:rPr>
              <a:t>-CDK</a:t>
            </a:r>
            <a:endParaRPr lang="sr-Cyrl-CS" sz="2400" dirty="0">
              <a:solidFill>
                <a:srgbClr val="0000FF"/>
              </a:solidFill>
              <a:latin typeface="Palatino Linotype" pitchFamily="18" charset="0"/>
            </a:endParaRPr>
          </a:p>
        </p:txBody>
      </p:sp>
      <p:sp>
        <p:nvSpPr>
          <p:cNvPr id="9" name="Up Arrow 8"/>
          <p:cNvSpPr/>
          <p:nvPr/>
        </p:nvSpPr>
        <p:spPr>
          <a:xfrm>
            <a:off x="4583832" y="620688"/>
            <a:ext cx="360040" cy="648072"/>
          </a:xfrm>
          <a:prstGeom prst="upArrow">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FILES\NASTAVA FULL\2013\onkologija 2013\nastavna jedinica 04\teeter-totter.jpg"/>
          <p:cNvPicPr>
            <a:picLocks noGrp="1" noChangeAspect="1" noChangeArrowheads="1"/>
          </p:cNvPicPr>
          <p:nvPr>
            <p:ph idx="1"/>
          </p:nvPr>
        </p:nvPicPr>
        <p:blipFill>
          <a:blip r:embed="rId2" cstate="print"/>
          <a:srcRect/>
          <a:stretch>
            <a:fillRect/>
          </a:stretch>
        </p:blipFill>
        <p:spPr bwMode="auto">
          <a:xfrm>
            <a:off x="2151536" y="1844824"/>
            <a:ext cx="7976912" cy="3888432"/>
          </a:xfrm>
          <a:prstGeom prst="rect">
            <a:avLst/>
          </a:prstGeom>
          <a:noFill/>
        </p:spPr>
      </p:pic>
      <p:pic>
        <p:nvPicPr>
          <p:cNvPr id="5" name="Picture 5" descr="160px-Cell_cycle"/>
          <p:cNvPicPr>
            <a:picLocks noChangeAspect="1" noChangeArrowheads="1"/>
          </p:cNvPicPr>
          <p:nvPr/>
        </p:nvPicPr>
        <p:blipFill>
          <a:blip r:embed="rId3" cstate="print"/>
          <a:srcRect/>
          <a:stretch>
            <a:fillRect/>
          </a:stretch>
        </p:blipFill>
        <p:spPr bwMode="auto">
          <a:xfrm>
            <a:off x="4684508" y="1052737"/>
            <a:ext cx="2779644" cy="2663453"/>
          </a:xfrm>
          <a:prstGeom prst="rect">
            <a:avLst/>
          </a:prstGeom>
          <a:noFill/>
          <a:ln w="9525">
            <a:noFill/>
            <a:miter lim="800000"/>
            <a:headEnd/>
            <a:tailEnd/>
          </a:ln>
        </p:spPr>
      </p:pic>
      <p:sp>
        <p:nvSpPr>
          <p:cNvPr id="7" name="Content Placeholder 2"/>
          <p:cNvSpPr txBox="1">
            <a:spLocks/>
          </p:cNvSpPr>
          <p:nvPr/>
        </p:nvSpPr>
        <p:spPr>
          <a:xfrm>
            <a:off x="2495600" y="2420888"/>
            <a:ext cx="1647800" cy="86409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en-US" sz="2400" b="1" dirty="0">
                <a:solidFill>
                  <a:srgbClr val="0000FF"/>
                </a:solidFill>
                <a:latin typeface="Palatino Linotype" pitchFamily="18" charset="0"/>
              </a:rPr>
              <a:t>oncogenes</a:t>
            </a:r>
            <a:endParaRPr lang="sr-Cyrl-RS" sz="2400" b="1" dirty="0">
              <a:solidFill>
                <a:srgbClr val="0000FF"/>
              </a:solidFill>
              <a:latin typeface="Palatino Linotype" pitchFamily="18" charset="0"/>
            </a:endParaRPr>
          </a:p>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8" name="Content Placeholder 2"/>
          <p:cNvSpPr txBox="1">
            <a:spLocks/>
          </p:cNvSpPr>
          <p:nvPr/>
        </p:nvSpPr>
        <p:spPr>
          <a:xfrm>
            <a:off x="7968208" y="2420888"/>
            <a:ext cx="1656184" cy="1008112"/>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sr-Cyrl-RS" sz="2400" b="1" dirty="0">
                <a:solidFill>
                  <a:srgbClr val="FF0000"/>
                </a:solidFill>
                <a:latin typeface="Palatino Linotype" pitchFamily="18" charset="0"/>
              </a:rPr>
              <a:t>   </a:t>
            </a:r>
            <a:endParaRPr lang="sr-Cyrl-CS" sz="2400" b="1" dirty="0">
              <a:solidFill>
                <a:srgbClr val="FF0000"/>
              </a:solidFill>
              <a:latin typeface="Palatino Linotype" pitchFamily="18" charset="0"/>
            </a:endParaRPr>
          </a:p>
        </p:txBody>
      </p:sp>
      <p:sp>
        <p:nvSpPr>
          <p:cNvPr id="11" name="Content Placeholder 2"/>
          <p:cNvSpPr txBox="1">
            <a:spLocks/>
          </p:cNvSpPr>
          <p:nvPr/>
        </p:nvSpPr>
        <p:spPr>
          <a:xfrm>
            <a:off x="6384032" y="980728"/>
            <a:ext cx="1080120" cy="576064"/>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6" name="Content Placeholder 2"/>
          <p:cNvSpPr txBox="1">
            <a:spLocks/>
          </p:cNvSpPr>
          <p:nvPr/>
        </p:nvSpPr>
        <p:spPr>
          <a:xfrm rot="345428">
            <a:off x="5096272" y="980728"/>
            <a:ext cx="1647800" cy="648072"/>
          </a:xfrm>
          <a:prstGeom prst="rect">
            <a:avLst/>
          </a:prstGeom>
        </p:spPr>
        <p:txBody>
          <a:bodyPr spcFirstLastPara="1" vert="horz" lIns="91440" tIns="45720" rIns="91440" bIns="45720" numCol="1" rtlCol="0">
            <a:prstTxWarp prst="textArchUp">
              <a:avLst/>
            </a:prstTxWarp>
            <a:normAutofit/>
          </a:bodyPr>
          <a:lstStyle/>
          <a:p>
            <a:pPr marL="342900" indent="-342900">
              <a:spcBef>
                <a:spcPct val="20000"/>
              </a:spcBef>
              <a:buClr>
                <a:schemeClr val="accent1"/>
              </a:buClr>
              <a:defRPr/>
            </a:pPr>
            <a:r>
              <a:rPr lang="en-US" sz="2400" dirty="0" err="1">
                <a:solidFill>
                  <a:srgbClr val="0000FF"/>
                </a:solidFill>
                <a:latin typeface="Palatino Linotype" pitchFamily="18" charset="0"/>
              </a:rPr>
              <a:t>cyclin</a:t>
            </a:r>
            <a:r>
              <a:rPr lang="en-US" sz="2400" dirty="0">
                <a:solidFill>
                  <a:srgbClr val="0000FF"/>
                </a:solidFill>
                <a:latin typeface="Palatino Linotype" pitchFamily="18" charset="0"/>
              </a:rPr>
              <a:t>-CDK</a:t>
            </a:r>
            <a:endParaRPr lang="sr-Cyrl-CS" sz="2400" dirty="0">
              <a:solidFill>
                <a:srgbClr val="0000FF"/>
              </a:solidFill>
              <a:latin typeface="Palatino Linotype" pitchFamily="18" charset="0"/>
            </a:endParaRPr>
          </a:p>
        </p:txBody>
      </p:sp>
      <p:sp>
        <p:nvSpPr>
          <p:cNvPr id="12" name="Content Placeholder 2"/>
          <p:cNvSpPr txBox="1">
            <a:spLocks/>
          </p:cNvSpPr>
          <p:nvPr/>
        </p:nvSpPr>
        <p:spPr>
          <a:xfrm>
            <a:off x="2503984" y="1412776"/>
            <a:ext cx="1647800" cy="50405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en-GB" sz="2400" b="1" dirty="0">
                <a:solidFill>
                  <a:srgbClr val="00FF00"/>
                </a:solidFill>
                <a:latin typeface="Palatino Linotype" pitchFamily="18" charset="0"/>
              </a:rPr>
              <a:t>mutation</a:t>
            </a:r>
            <a:endParaRPr lang="sr-Cyrl-CS" sz="2400" b="1" dirty="0">
              <a:solidFill>
                <a:srgbClr val="00FF00"/>
              </a:solidFill>
              <a:latin typeface="Palatino Linotype" pitchFamily="18" charset="0"/>
            </a:endParaRPr>
          </a:p>
        </p:txBody>
      </p:sp>
      <p:sp>
        <p:nvSpPr>
          <p:cNvPr id="13" name="Up Arrow 12"/>
          <p:cNvSpPr/>
          <p:nvPr/>
        </p:nvSpPr>
        <p:spPr>
          <a:xfrm>
            <a:off x="4223792" y="116632"/>
            <a:ext cx="1008112" cy="1376536"/>
          </a:xfrm>
          <a:prstGeom prst="upArrow">
            <a:avLst/>
          </a:prstGeom>
          <a:solidFill>
            <a:schemeClr val="bg1"/>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Up Arrow 8"/>
          <p:cNvSpPr/>
          <p:nvPr/>
        </p:nvSpPr>
        <p:spPr>
          <a:xfrm>
            <a:off x="4583832" y="620688"/>
            <a:ext cx="360040" cy="648072"/>
          </a:xfrm>
          <a:prstGeom prst="upArrow">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F21FDE2-835F-3D03-4DEF-423EE87D9B47}"/>
              </a:ext>
            </a:extLst>
          </p:cNvPr>
          <p:cNvSpPr txBox="1"/>
          <p:nvPr/>
        </p:nvSpPr>
        <p:spPr>
          <a:xfrm>
            <a:off x="313690" y="5589240"/>
            <a:ext cx="11521280" cy="1200329"/>
          </a:xfrm>
          <a:prstGeom prst="rect">
            <a:avLst/>
          </a:prstGeom>
          <a:noFill/>
        </p:spPr>
        <p:txBody>
          <a:bodyPr wrap="square">
            <a:spAutoFit/>
          </a:bodyPr>
          <a:lstStyle/>
          <a:p>
            <a:pPr>
              <a:buFont typeface="Courier New" panose="02070309020205020404" pitchFamily="49" charset="0"/>
              <a:buChar char="o"/>
            </a:pPr>
            <a:r>
              <a:rPr lang="en-GB" sz="2400" dirty="0">
                <a:latin typeface="Palatino Linotype" pitchFamily="18" charset="0"/>
              </a:rPr>
              <a:t>Genes that after mutation show enhanced function that accelerates cell growth and malignant transformation are called </a:t>
            </a:r>
            <a:r>
              <a:rPr lang="en-GB" sz="2400" b="1" dirty="0">
                <a:solidFill>
                  <a:srgbClr val="0070C0"/>
                </a:solidFill>
                <a:latin typeface="Palatino Linotype" pitchFamily="18" charset="0"/>
              </a:rPr>
              <a:t>oncogenes</a:t>
            </a:r>
            <a:r>
              <a:rPr lang="en-GB" sz="2400" dirty="0">
                <a:latin typeface="Palatino Linotype" pitchFamily="18" charset="0"/>
              </a:rPr>
              <a:t> (proto-oncogenes).  </a:t>
            </a:r>
          </a:p>
          <a:p>
            <a:pPr>
              <a:buFont typeface="Courier New" panose="02070309020205020404" pitchFamily="49" charset="0"/>
              <a:buChar char="o"/>
            </a:pPr>
            <a:r>
              <a:rPr lang="en-GB" sz="2400" dirty="0">
                <a:latin typeface="Palatino Linotype" pitchFamily="18" charset="0"/>
              </a:rPr>
              <a:t>Inadequate expression of these genes can trigger </a:t>
            </a:r>
            <a:r>
              <a:rPr lang="en-GB" sz="2400" dirty="0" err="1">
                <a:latin typeface="Palatino Linotype" pitchFamily="18" charset="0"/>
              </a:rPr>
              <a:t>tumor</a:t>
            </a:r>
            <a:r>
              <a:rPr lang="en-GB" sz="2400" dirty="0">
                <a:latin typeface="Palatino Linotype" pitchFamily="18" charset="0"/>
              </a:rPr>
              <a:t> formation.</a:t>
            </a:r>
            <a:endParaRPr lang="en-US" sz="2400" dirty="0">
              <a:latin typeface="Palatino Linotype"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growth_factors"/>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59496" y="1484784"/>
            <a:ext cx="4859338" cy="5111750"/>
          </a:xfrm>
          <a:prstGeom prst="rect">
            <a:avLst/>
          </a:prstGeom>
          <a:noFill/>
          <a:ln w="9525">
            <a:noFill/>
            <a:miter lim="800000"/>
            <a:headEnd/>
            <a:tailEnd/>
          </a:ln>
        </p:spPr>
      </p:pic>
      <p:sp>
        <p:nvSpPr>
          <p:cNvPr id="5" name="Rectangle 4"/>
          <p:cNvSpPr/>
          <p:nvPr/>
        </p:nvSpPr>
        <p:spPr>
          <a:xfrm>
            <a:off x="7139425" y="5603319"/>
            <a:ext cx="4572000" cy="1015663"/>
          </a:xfrm>
          <a:prstGeom prst="rect">
            <a:avLst/>
          </a:prstGeom>
        </p:spPr>
        <p:txBody>
          <a:bodyPr wrap="square">
            <a:spAutoFit/>
          </a:bodyPr>
          <a:lstStyle/>
          <a:p>
            <a:r>
              <a:rPr lang="en-GB" sz="2000" dirty="0">
                <a:latin typeface="Palatino Linotype" pitchFamily="18" charset="0"/>
                <a:cs typeface="Arial" pitchFamily="34" charset="0"/>
              </a:rPr>
              <a:t>One of the causes of disturbances in the regulation of cell proliferation is </a:t>
            </a:r>
            <a:r>
              <a:rPr lang="en-GB" sz="2000" b="1" dirty="0">
                <a:latin typeface="Palatino Linotype" pitchFamily="18" charset="0"/>
                <a:cs typeface="Arial" pitchFamily="34" charset="0"/>
              </a:rPr>
              <a:t>hyperactivity of proto-oncogenes</a:t>
            </a:r>
            <a:endParaRPr lang="en-US" sz="2000" b="1" dirty="0">
              <a:latin typeface="Palatino Linotype" pitchFamily="18" charset="0"/>
              <a:cs typeface="Arial" pitchFamily="34" charset="0"/>
            </a:endParaRPr>
          </a:p>
        </p:txBody>
      </p:sp>
      <p:sp>
        <p:nvSpPr>
          <p:cNvPr id="6"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US" sz="2800" b="1" dirty="0">
                <a:solidFill>
                  <a:schemeClr val="bg1"/>
                </a:solidFill>
                <a:latin typeface="Palatino Linotype" pitchFamily="18" charset="0"/>
                <a:ea typeface="+mj-ea"/>
                <a:cs typeface="+mj-cs"/>
              </a:rPr>
              <a:t>oncogenes</a:t>
            </a:r>
            <a:endParaRPr lang="ru-RU" sz="2800" b="1" dirty="0">
              <a:solidFill>
                <a:schemeClr val="bg1"/>
              </a:solidFill>
              <a:latin typeface="Palatino Linotype" pitchFamily="18" charset="0"/>
              <a:ea typeface="+mj-ea"/>
              <a:cs typeface="+mj-cs"/>
            </a:endParaRPr>
          </a:p>
        </p:txBody>
      </p:sp>
      <p:sp>
        <p:nvSpPr>
          <p:cNvPr id="3" name="TextBox 2">
            <a:extLst>
              <a:ext uri="{FF2B5EF4-FFF2-40B4-BE49-F238E27FC236}">
                <a16:creationId xmlns:a16="http://schemas.microsoft.com/office/drawing/2014/main" id="{BE72C5FF-8F3E-53FC-7656-5028CF632227}"/>
              </a:ext>
            </a:extLst>
          </p:cNvPr>
          <p:cNvSpPr txBox="1"/>
          <p:nvPr/>
        </p:nvSpPr>
        <p:spPr>
          <a:xfrm>
            <a:off x="7141318" y="2014389"/>
            <a:ext cx="4859338" cy="1938992"/>
          </a:xfrm>
          <a:prstGeom prst="rect">
            <a:avLst/>
          </a:prstGeom>
          <a:noFill/>
        </p:spPr>
        <p:txBody>
          <a:bodyPr wrap="square">
            <a:spAutoFit/>
          </a:bodyPr>
          <a:lstStyle/>
          <a:p>
            <a:r>
              <a:rPr lang="en-GB" sz="2000" dirty="0">
                <a:latin typeface="Palatino Linotype" pitchFamily="18" charset="0"/>
                <a:cs typeface="Arial" pitchFamily="34" charset="0"/>
              </a:rPr>
              <a:t>are necessary for many normal biological processes in the cell:</a:t>
            </a:r>
          </a:p>
          <a:p>
            <a:endParaRPr lang="en-GB" sz="2000" dirty="0">
              <a:latin typeface="Palatino Linotype" pitchFamily="18" charset="0"/>
              <a:cs typeface="Arial" pitchFamily="34" charset="0"/>
            </a:endParaRPr>
          </a:p>
          <a:p>
            <a:r>
              <a:rPr lang="en-GB" sz="2000" dirty="0">
                <a:solidFill>
                  <a:srgbClr val="0070C0"/>
                </a:solidFill>
                <a:latin typeface="Palatino Linotype" pitchFamily="18" charset="0"/>
                <a:cs typeface="Arial" pitchFamily="34" charset="0"/>
              </a:rPr>
              <a:t>Proliferation</a:t>
            </a:r>
          </a:p>
          <a:p>
            <a:r>
              <a:rPr lang="en-GB" sz="2000" dirty="0">
                <a:solidFill>
                  <a:srgbClr val="0070C0"/>
                </a:solidFill>
                <a:latin typeface="Palatino Linotype" pitchFamily="18" charset="0"/>
                <a:cs typeface="Arial" pitchFamily="34" charset="0"/>
              </a:rPr>
              <a:t>Apoptosis</a:t>
            </a:r>
          </a:p>
          <a:p>
            <a:r>
              <a:rPr lang="en-GB" sz="2000" dirty="0">
                <a:solidFill>
                  <a:srgbClr val="0070C0"/>
                </a:solidFill>
                <a:latin typeface="Palatino Linotype" pitchFamily="18" charset="0"/>
                <a:cs typeface="Arial" pitchFamily="34" charset="0"/>
              </a:rPr>
              <a:t>Differentiation </a:t>
            </a:r>
            <a:endParaRPr lang="en-GB" sz="2000" dirty="0">
              <a:solidFill>
                <a:srgbClr val="0070C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5400" y="1772816"/>
            <a:ext cx="11161240" cy="3888432"/>
          </a:xfrm>
        </p:spPr>
        <p:txBody>
          <a:bodyPr>
            <a:normAutofit/>
          </a:bodyPr>
          <a:lstStyle/>
          <a:p>
            <a:pPr>
              <a:buClr>
                <a:schemeClr val="accent1"/>
              </a:buClr>
            </a:pPr>
            <a:r>
              <a:rPr lang="en-GB" dirty="0">
                <a:latin typeface="Palatino Linotype" pitchFamily="18" charset="0"/>
              </a:rPr>
              <a:t>Basic principles of oncology</a:t>
            </a:r>
          </a:p>
          <a:p>
            <a:pPr>
              <a:buClr>
                <a:schemeClr val="accent1"/>
              </a:buClr>
            </a:pPr>
            <a:endParaRPr lang="en-GB" dirty="0">
              <a:latin typeface="Palatino Linotype" pitchFamily="18" charset="0"/>
            </a:endParaRPr>
          </a:p>
          <a:p>
            <a:pPr>
              <a:buClr>
                <a:schemeClr val="accent1"/>
              </a:buClr>
            </a:pPr>
            <a:r>
              <a:rPr lang="en-GB" dirty="0">
                <a:latin typeface="Palatino Linotype" pitchFamily="18" charset="0"/>
              </a:rPr>
              <a:t>Molecular biology of </a:t>
            </a:r>
            <a:r>
              <a:rPr lang="en-GB" dirty="0" err="1">
                <a:latin typeface="Palatino Linotype" pitchFamily="18" charset="0"/>
              </a:rPr>
              <a:t>tumors</a:t>
            </a:r>
            <a:endParaRPr lang="en-GB" dirty="0">
              <a:latin typeface="Palatino Linotype" pitchFamily="18" charset="0"/>
            </a:endParaRPr>
          </a:p>
          <a:p>
            <a:pPr>
              <a:buClr>
                <a:schemeClr val="accent1"/>
              </a:buClr>
            </a:pPr>
            <a:endParaRPr lang="en-GB" dirty="0">
              <a:latin typeface="Palatino Linotype" pitchFamily="18" charset="0"/>
            </a:endParaRPr>
          </a:p>
          <a:p>
            <a:pPr>
              <a:buClr>
                <a:schemeClr val="accent1"/>
              </a:buClr>
            </a:pPr>
            <a:r>
              <a:rPr lang="en-GB" dirty="0">
                <a:latin typeface="Palatino Linotype" pitchFamily="18" charset="0"/>
              </a:rPr>
              <a:t>Basics of oncogenesis</a:t>
            </a:r>
          </a:p>
          <a:p>
            <a:pPr>
              <a:buClr>
                <a:schemeClr val="accent1"/>
              </a:buClr>
            </a:pPr>
            <a:endParaRPr lang="en-GB" dirty="0">
              <a:latin typeface="Palatino Linotype" pitchFamily="18" charset="0"/>
            </a:endParaRPr>
          </a:p>
          <a:p>
            <a:pPr>
              <a:buClr>
                <a:schemeClr val="accent1"/>
              </a:buClr>
            </a:pPr>
            <a:r>
              <a:rPr lang="en-GB" dirty="0">
                <a:latin typeface="Palatino Linotype" pitchFamily="18" charset="0"/>
              </a:rPr>
              <a:t>Biology of </a:t>
            </a:r>
            <a:r>
              <a:rPr lang="en-GB" dirty="0" err="1">
                <a:latin typeface="Palatino Linotype" pitchFamily="18" charset="0"/>
              </a:rPr>
              <a:t>tumor</a:t>
            </a:r>
            <a:r>
              <a:rPr lang="en-GB" dirty="0">
                <a:latin typeface="Palatino Linotype" pitchFamily="18" charset="0"/>
              </a:rPr>
              <a:t> metastasis</a:t>
            </a:r>
            <a:endParaRPr lang="sr-Cyrl-CS" dirty="0">
              <a:latin typeface="Palatino Linotype" pitchFamily="18" charset="0"/>
            </a:endParaRPr>
          </a:p>
        </p:txBody>
      </p:sp>
      <p:sp>
        <p:nvSpPr>
          <p:cNvPr id="8" name="Content Placeholder 2"/>
          <p:cNvSpPr txBox="1">
            <a:spLocks/>
          </p:cNvSpPr>
          <p:nvPr/>
        </p:nvSpPr>
        <p:spPr>
          <a:xfrm>
            <a:off x="7176120" y="5013176"/>
            <a:ext cx="1512168" cy="50405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dirty="0">
              <a:latin typeface="Palatino Linotype" pitchFamily="18" charset="0"/>
            </a:endParaRPr>
          </a:p>
        </p:txBody>
      </p:sp>
      <p:sp>
        <p:nvSpPr>
          <p:cNvPr id="9" name="Content Placeholder 2"/>
          <p:cNvSpPr txBox="1">
            <a:spLocks/>
          </p:cNvSpPr>
          <p:nvPr/>
        </p:nvSpPr>
        <p:spPr>
          <a:xfrm>
            <a:off x="4295800" y="5877272"/>
            <a:ext cx="3888432" cy="50405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dirty="0">
              <a:latin typeface="Palatino Linotype" pitchFamily="18" charset="0"/>
            </a:endParaRPr>
          </a:p>
        </p:txBody>
      </p:sp>
      <p:sp>
        <p:nvSpPr>
          <p:cNvPr id="12"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Introductory lecture. Malignant </a:t>
            </a:r>
            <a:r>
              <a:rPr lang="en-GB" sz="2800" b="1" dirty="0" err="1">
                <a:solidFill>
                  <a:schemeClr val="bg1"/>
                </a:solidFill>
                <a:latin typeface="Palatino Linotype" pitchFamily="18" charset="0"/>
                <a:ea typeface="+mj-ea"/>
                <a:cs typeface="+mj-cs"/>
              </a:rPr>
              <a:t>tumors</a:t>
            </a:r>
            <a:r>
              <a:rPr lang="en-GB" sz="2800" b="1" dirty="0">
                <a:solidFill>
                  <a:schemeClr val="bg1"/>
                </a:solidFill>
                <a:latin typeface="Palatino Linotype" pitchFamily="18" charset="0"/>
                <a:ea typeface="+mj-ea"/>
                <a:cs typeface="+mj-cs"/>
              </a:rPr>
              <a:t>.</a:t>
            </a:r>
            <a:endParaRPr lang="en-US" sz="2800" b="1" dirty="0">
              <a:solidFill>
                <a:schemeClr val="bg1"/>
              </a:solidFill>
              <a:latin typeface="Palatino Linotype" pitchFamily="18" charset="0"/>
              <a:ea typeface="+mj-ea"/>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360" y="1268760"/>
            <a:ext cx="11521280" cy="5256584"/>
          </a:xfrm>
        </p:spPr>
        <p:txBody>
          <a:bodyPr>
            <a:normAutofit/>
          </a:bodyPr>
          <a:lstStyle/>
          <a:p>
            <a:pPr>
              <a:buFont typeface="Courier New" panose="02070309020205020404" pitchFamily="49" charset="0"/>
              <a:buChar char="o"/>
            </a:pPr>
            <a:r>
              <a:rPr lang="en-GB" sz="2400" dirty="0">
                <a:latin typeface="Palatino Linotype" pitchFamily="18" charset="0"/>
                <a:cs typeface="Arial" pitchFamily="34" charset="0"/>
              </a:rPr>
              <a:t>they are very sensitive to critical DNA damage.</a:t>
            </a:r>
          </a:p>
          <a:p>
            <a:pPr>
              <a:buFont typeface="Courier New" panose="02070309020205020404" pitchFamily="49" charset="0"/>
              <a:buChar char="o"/>
            </a:pPr>
            <a:endParaRPr lang="en-GB" sz="2400" dirty="0">
              <a:latin typeface="Palatino Linotype" pitchFamily="18" charset="0"/>
              <a:cs typeface="Arial" pitchFamily="34" charset="0"/>
            </a:endParaRPr>
          </a:p>
          <a:p>
            <a:pPr>
              <a:buFont typeface="Courier New" panose="02070309020205020404" pitchFamily="49" charset="0"/>
              <a:buChar char="o"/>
            </a:pPr>
            <a:r>
              <a:rPr lang="en-GB" sz="2400" dirty="0">
                <a:latin typeface="Palatino Linotype" pitchFamily="18" charset="0"/>
                <a:cs typeface="Arial" pitchFamily="34" charset="0"/>
              </a:rPr>
              <a:t>they represent a significant physiological barrier to clonal expansion or genetic mutations.</a:t>
            </a:r>
          </a:p>
          <a:p>
            <a:pPr>
              <a:buFont typeface="Courier New" panose="02070309020205020404" pitchFamily="49" charset="0"/>
              <a:buChar char="o"/>
            </a:pPr>
            <a:endParaRPr lang="en-GB" sz="2400" dirty="0">
              <a:latin typeface="Palatino Linotype" pitchFamily="18" charset="0"/>
              <a:cs typeface="Arial" pitchFamily="34" charset="0"/>
            </a:endParaRPr>
          </a:p>
          <a:p>
            <a:pPr>
              <a:buFont typeface="Courier New" panose="02070309020205020404" pitchFamily="49" charset="0"/>
              <a:buChar char="o"/>
            </a:pPr>
            <a:r>
              <a:rPr lang="en-GB" sz="2400" dirty="0">
                <a:latin typeface="Palatino Linotype" pitchFamily="18" charset="0"/>
                <a:cs typeface="Arial" pitchFamily="34" charset="0"/>
              </a:rPr>
              <a:t>They are capable of preventing the growth and metastasis of cells that are triggered by uncontrolled proliferation mediated by oncogenes.</a:t>
            </a:r>
          </a:p>
          <a:p>
            <a:pPr>
              <a:buFont typeface="Courier New" panose="02070309020205020404" pitchFamily="49" charset="0"/>
              <a:buChar char="o"/>
            </a:pPr>
            <a:endParaRPr lang="en-GB" sz="2400" dirty="0">
              <a:latin typeface="Palatino Linotype" pitchFamily="18" charset="0"/>
              <a:cs typeface="Arial" pitchFamily="34" charset="0"/>
            </a:endParaRPr>
          </a:p>
          <a:p>
            <a:pPr>
              <a:buFont typeface="Courier New" panose="02070309020205020404" pitchFamily="49" charset="0"/>
              <a:buChar char="o"/>
            </a:pPr>
            <a:r>
              <a:rPr lang="en-GB" sz="2400" dirty="0">
                <a:latin typeface="Palatino Linotype" pitchFamily="18" charset="0"/>
                <a:cs typeface="Arial" pitchFamily="34" charset="0"/>
              </a:rPr>
              <a:t>They contribute to oncogenesis by losing their function.</a:t>
            </a:r>
          </a:p>
          <a:p>
            <a:pPr>
              <a:buFont typeface="Courier New" panose="02070309020205020404" pitchFamily="49" charset="0"/>
              <a:buChar char="o"/>
            </a:pPr>
            <a:endParaRPr lang="en-GB" sz="2400" dirty="0">
              <a:latin typeface="Palatino Linotype" pitchFamily="18" charset="0"/>
              <a:cs typeface="Arial" pitchFamily="34" charset="0"/>
            </a:endParaRPr>
          </a:p>
          <a:p>
            <a:pPr>
              <a:buFont typeface="Courier New" panose="02070309020205020404" pitchFamily="49" charset="0"/>
              <a:buChar char="o"/>
            </a:pPr>
            <a:r>
              <a:rPr lang="en-GB" sz="2400" dirty="0">
                <a:latin typeface="Palatino Linotype" pitchFamily="18" charset="0"/>
                <a:cs typeface="Arial" pitchFamily="34" charset="0"/>
              </a:rPr>
              <a:t>These genes, which include the retinoblastoma gene (Rb-1) and p53, stop cell proliferation.</a:t>
            </a:r>
            <a:endParaRPr lang="sr-Cyrl-CS" sz="2400" dirty="0">
              <a:latin typeface="Palatino Linotype" pitchFamily="18" charset="0"/>
              <a:cs typeface="Arial" pitchFamily="34" charset="0"/>
            </a:endParaRPr>
          </a:p>
          <a:p>
            <a:pPr>
              <a:buFont typeface="Courier New" panose="02070309020205020404" pitchFamily="49" charset="0"/>
              <a:buChar char="o"/>
            </a:pPr>
            <a:endParaRPr lang="en-US" sz="2400" dirty="0">
              <a:latin typeface="Palatino Linotype" pitchFamily="18" charset="0"/>
            </a:endParaRPr>
          </a:p>
        </p:txBody>
      </p:sp>
      <p:sp>
        <p:nvSpPr>
          <p:cNvPr id="4"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err="1">
                <a:solidFill>
                  <a:schemeClr val="bg1"/>
                </a:solidFill>
                <a:latin typeface="Palatino Linotype" pitchFamily="18" charset="0"/>
                <a:ea typeface="+mj-ea"/>
                <a:cs typeface="+mj-cs"/>
              </a:rPr>
              <a:t>Tumor</a:t>
            </a:r>
            <a:r>
              <a:rPr lang="en-GB" sz="2800" b="1" dirty="0">
                <a:solidFill>
                  <a:schemeClr val="bg1"/>
                </a:solidFill>
                <a:latin typeface="Palatino Linotype" pitchFamily="18" charset="0"/>
                <a:ea typeface="+mj-ea"/>
                <a:cs typeface="+mj-cs"/>
              </a:rPr>
              <a:t>-suppressor genes - anti-oncogenes</a:t>
            </a:r>
            <a:endParaRPr lang="en-US" sz="2800" b="1" dirty="0">
              <a:solidFill>
                <a:schemeClr val="bg1"/>
              </a:solidFill>
              <a:latin typeface="Palatino Linotype" pitchFamily="18" charset="0"/>
              <a:ea typeface="+mj-ea"/>
              <a:cs typeface="+mj-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FILES\NASTAVA FULL\2013\onkologija 2013\nastavna jedinica 04\teeter-totter.jpg"/>
          <p:cNvPicPr>
            <a:picLocks noGrp="1" noChangeAspect="1" noChangeArrowheads="1"/>
          </p:cNvPicPr>
          <p:nvPr>
            <p:ph idx="1"/>
          </p:nvPr>
        </p:nvPicPr>
        <p:blipFill>
          <a:blip r:embed="rId2" cstate="print"/>
          <a:srcRect/>
          <a:stretch>
            <a:fillRect/>
          </a:stretch>
        </p:blipFill>
        <p:spPr bwMode="auto">
          <a:xfrm>
            <a:off x="2151536" y="2420888"/>
            <a:ext cx="7976912" cy="3888432"/>
          </a:xfrm>
          <a:prstGeom prst="rect">
            <a:avLst/>
          </a:prstGeom>
          <a:noFill/>
        </p:spPr>
      </p:pic>
      <p:pic>
        <p:nvPicPr>
          <p:cNvPr id="5" name="Picture 5" descr="160px-Cell_cycle"/>
          <p:cNvPicPr>
            <a:picLocks noChangeAspect="1" noChangeArrowheads="1"/>
          </p:cNvPicPr>
          <p:nvPr/>
        </p:nvPicPr>
        <p:blipFill>
          <a:blip r:embed="rId3" cstate="print"/>
          <a:srcRect/>
          <a:stretch>
            <a:fillRect/>
          </a:stretch>
        </p:blipFill>
        <p:spPr bwMode="auto">
          <a:xfrm>
            <a:off x="4684508" y="1628801"/>
            <a:ext cx="2779644" cy="2663453"/>
          </a:xfrm>
          <a:prstGeom prst="rect">
            <a:avLst/>
          </a:prstGeom>
          <a:noFill/>
          <a:ln w="9525">
            <a:noFill/>
            <a:miter lim="800000"/>
            <a:headEnd/>
            <a:tailEnd/>
          </a:ln>
        </p:spPr>
      </p:pic>
      <p:sp>
        <p:nvSpPr>
          <p:cNvPr id="7" name="Content Placeholder 2"/>
          <p:cNvSpPr txBox="1">
            <a:spLocks/>
          </p:cNvSpPr>
          <p:nvPr/>
        </p:nvSpPr>
        <p:spPr>
          <a:xfrm>
            <a:off x="2495600" y="2996952"/>
            <a:ext cx="1647800" cy="86409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8" name="Content Placeholder 2"/>
          <p:cNvSpPr txBox="1">
            <a:spLocks/>
          </p:cNvSpPr>
          <p:nvPr/>
        </p:nvSpPr>
        <p:spPr>
          <a:xfrm>
            <a:off x="7968208" y="2996952"/>
            <a:ext cx="1656184" cy="1008112"/>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sr-Cyrl-RS" sz="2400" b="1" dirty="0">
                <a:solidFill>
                  <a:srgbClr val="FF0000"/>
                </a:solidFill>
                <a:latin typeface="Palatino Linotype" pitchFamily="18" charset="0"/>
              </a:rPr>
              <a:t>   </a:t>
            </a:r>
            <a:r>
              <a:rPr lang="en-US" sz="2400" b="1" dirty="0">
                <a:solidFill>
                  <a:srgbClr val="FF0000"/>
                </a:solidFill>
                <a:latin typeface="Palatino Linotype" pitchFamily="18" charset="0"/>
              </a:rPr>
              <a:t>anti</a:t>
            </a:r>
            <a:r>
              <a:rPr lang="sr-Cyrl-RS" sz="2400" b="1" dirty="0">
                <a:solidFill>
                  <a:srgbClr val="FF0000"/>
                </a:solidFill>
                <a:latin typeface="Palatino Linotype" pitchFamily="18" charset="0"/>
              </a:rPr>
              <a:t>-</a:t>
            </a:r>
          </a:p>
          <a:p>
            <a:pPr marL="342900" indent="-342900">
              <a:spcBef>
                <a:spcPct val="20000"/>
              </a:spcBef>
              <a:buClr>
                <a:schemeClr val="accent1"/>
              </a:buClr>
              <a:defRPr/>
            </a:pPr>
            <a:r>
              <a:rPr lang="en-US" sz="2400" b="1" dirty="0">
                <a:solidFill>
                  <a:srgbClr val="FF0000"/>
                </a:solidFill>
                <a:latin typeface="Palatino Linotype" pitchFamily="18" charset="0"/>
              </a:rPr>
              <a:t>oncogenes</a:t>
            </a:r>
            <a:endParaRPr lang="sr-Cyrl-CS" sz="2400" b="1" dirty="0">
              <a:solidFill>
                <a:srgbClr val="FF0000"/>
              </a:solidFill>
              <a:latin typeface="Palatino Linotype" pitchFamily="18" charset="0"/>
            </a:endParaRPr>
          </a:p>
        </p:txBody>
      </p:sp>
      <p:sp>
        <p:nvSpPr>
          <p:cNvPr id="11" name="Content Placeholder 2"/>
          <p:cNvSpPr txBox="1">
            <a:spLocks/>
          </p:cNvSpPr>
          <p:nvPr/>
        </p:nvSpPr>
        <p:spPr>
          <a:xfrm>
            <a:off x="6384032" y="1556792"/>
            <a:ext cx="1080120" cy="576064"/>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6" name="Content Placeholder 2"/>
          <p:cNvSpPr txBox="1">
            <a:spLocks/>
          </p:cNvSpPr>
          <p:nvPr/>
        </p:nvSpPr>
        <p:spPr>
          <a:xfrm rot="345428">
            <a:off x="5096272" y="1556792"/>
            <a:ext cx="1647800" cy="648072"/>
          </a:xfrm>
          <a:prstGeom prst="rect">
            <a:avLst/>
          </a:prstGeom>
        </p:spPr>
        <p:txBody>
          <a:bodyPr spcFirstLastPara="1" vert="horz" lIns="91440" tIns="45720" rIns="91440" bIns="45720" numCol="1" rtlCol="0">
            <a:prstTxWarp prst="textArchUp">
              <a:avLst/>
            </a:prstTxWarp>
            <a:normAutofit/>
          </a:bodyPr>
          <a:lstStyle/>
          <a:p>
            <a:pPr marL="342900" indent="-342900">
              <a:spcBef>
                <a:spcPct val="20000"/>
              </a:spcBef>
              <a:buClr>
                <a:schemeClr val="accent1"/>
              </a:buClr>
              <a:defRPr/>
            </a:pPr>
            <a:r>
              <a:rPr lang="en-US" sz="2400" dirty="0" err="1">
                <a:solidFill>
                  <a:srgbClr val="0000FF"/>
                </a:solidFill>
                <a:latin typeface="Palatino Linotype" pitchFamily="18" charset="0"/>
              </a:rPr>
              <a:t>cyclin</a:t>
            </a:r>
            <a:r>
              <a:rPr lang="en-US" sz="2400" dirty="0">
                <a:solidFill>
                  <a:srgbClr val="0000FF"/>
                </a:solidFill>
                <a:latin typeface="Palatino Linotype" pitchFamily="18" charset="0"/>
              </a:rPr>
              <a:t>-CDK</a:t>
            </a:r>
            <a:endParaRPr lang="sr-Cyrl-CS" sz="2400" dirty="0">
              <a:solidFill>
                <a:srgbClr val="0000FF"/>
              </a:solidFill>
              <a:latin typeface="Palatino Linotype" pitchFamily="18" charset="0"/>
            </a:endParaRPr>
          </a:p>
        </p:txBody>
      </p:sp>
      <p:sp>
        <p:nvSpPr>
          <p:cNvPr id="10" name="Up Arrow 9"/>
          <p:cNvSpPr/>
          <p:nvPr/>
        </p:nvSpPr>
        <p:spPr>
          <a:xfrm rot="10800000">
            <a:off x="6744072" y="1268760"/>
            <a:ext cx="360040" cy="648072"/>
          </a:xfrm>
          <a:prstGeom prst="up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FILES\NASTAVA FULL\2013\onkologija 2013\nastavna jedinica 04\teeter-totter.jpg"/>
          <p:cNvPicPr>
            <a:picLocks noGrp="1" noChangeAspect="1" noChangeArrowheads="1"/>
          </p:cNvPicPr>
          <p:nvPr>
            <p:ph idx="1"/>
          </p:nvPr>
        </p:nvPicPr>
        <p:blipFill>
          <a:blip r:embed="rId2" cstate="print"/>
          <a:srcRect/>
          <a:stretch>
            <a:fillRect/>
          </a:stretch>
        </p:blipFill>
        <p:spPr bwMode="auto">
          <a:xfrm>
            <a:off x="2151536" y="2420888"/>
            <a:ext cx="7976912" cy="3888432"/>
          </a:xfrm>
          <a:prstGeom prst="rect">
            <a:avLst/>
          </a:prstGeom>
          <a:noFill/>
        </p:spPr>
      </p:pic>
      <p:pic>
        <p:nvPicPr>
          <p:cNvPr id="5" name="Picture 5" descr="160px-Cell_cycle"/>
          <p:cNvPicPr>
            <a:picLocks noChangeAspect="1" noChangeArrowheads="1"/>
          </p:cNvPicPr>
          <p:nvPr/>
        </p:nvPicPr>
        <p:blipFill>
          <a:blip r:embed="rId3" cstate="print"/>
          <a:srcRect/>
          <a:stretch>
            <a:fillRect/>
          </a:stretch>
        </p:blipFill>
        <p:spPr bwMode="auto">
          <a:xfrm>
            <a:off x="4684508" y="1628801"/>
            <a:ext cx="2779644" cy="2663453"/>
          </a:xfrm>
          <a:prstGeom prst="rect">
            <a:avLst/>
          </a:prstGeom>
          <a:noFill/>
          <a:ln w="9525">
            <a:noFill/>
            <a:miter lim="800000"/>
            <a:headEnd/>
            <a:tailEnd/>
          </a:ln>
        </p:spPr>
      </p:pic>
      <p:sp>
        <p:nvSpPr>
          <p:cNvPr id="7" name="Content Placeholder 2"/>
          <p:cNvSpPr txBox="1">
            <a:spLocks/>
          </p:cNvSpPr>
          <p:nvPr/>
        </p:nvSpPr>
        <p:spPr>
          <a:xfrm>
            <a:off x="2495600" y="2996952"/>
            <a:ext cx="1647800" cy="86409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8" name="Content Placeholder 2"/>
          <p:cNvSpPr txBox="1">
            <a:spLocks/>
          </p:cNvSpPr>
          <p:nvPr/>
        </p:nvSpPr>
        <p:spPr>
          <a:xfrm>
            <a:off x="7968208" y="2996952"/>
            <a:ext cx="1656184" cy="1008112"/>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sr-Cyrl-RS" sz="2400" b="1" dirty="0">
                <a:solidFill>
                  <a:srgbClr val="FF0000"/>
                </a:solidFill>
                <a:latin typeface="Palatino Linotype" pitchFamily="18" charset="0"/>
              </a:rPr>
              <a:t>   </a:t>
            </a:r>
            <a:r>
              <a:rPr lang="en-US" sz="2400" b="1" dirty="0">
                <a:solidFill>
                  <a:srgbClr val="FF0000"/>
                </a:solidFill>
                <a:latin typeface="Palatino Linotype" pitchFamily="18" charset="0"/>
              </a:rPr>
              <a:t>anti</a:t>
            </a:r>
            <a:r>
              <a:rPr lang="sr-Cyrl-RS" sz="2400" b="1" dirty="0">
                <a:solidFill>
                  <a:srgbClr val="FF0000"/>
                </a:solidFill>
                <a:latin typeface="Palatino Linotype" pitchFamily="18" charset="0"/>
              </a:rPr>
              <a:t>-</a:t>
            </a:r>
          </a:p>
          <a:p>
            <a:pPr marL="342900" indent="-342900">
              <a:spcBef>
                <a:spcPct val="20000"/>
              </a:spcBef>
              <a:buClr>
                <a:schemeClr val="accent1"/>
              </a:buClr>
              <a:defRPr/>
            </a:pPr>
            <a:r>
              <a:rPr lang="en-US" sz="2400" b="1" dirty="0">
                <a:solidFill>
                  <a:srgbClr val="FF0000"/>
                </a:solidFill>
                <a:latin typeface="Palatino Linotype" pitchFamily="18" charset="0"/>
              </a:rPr>
              <a:t>oncogenes</a:t>
            </a:r>
            <a:endParaRPr lang="sr-Cyrl-CS" sz="2400" b="1" dirty="0">
              <a:solidFill>
                <a:srgbClr val="FF0000"/>
              </a:solidFill>
              <a:latin typeface="Palatino Linotype" pitchFamily="18" charset="0"/>
            </a:endParaRPr>
          </a:p>
        </p:txBody>
      </p:sp>
      <p:sp>
        <p:nvSpPr>
          <p:cNvPr id="11" name="Content Placeholder 2"/>
          <p:cNvSpPr txBox="1">
            <a:spLocks/>
          </p:cNvSpPr>
          <p:nvPr/>
        </p:nvSpPr>
        <p:spPr>
          <a:xfrm>
            <a:off x="6384032" y="1556792"/>
            <a:ext cx="1080120" cy="576064"/>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6" name="Content Placeholder 2"/>
          <p:cNvSpPr txBox="1">
            <a:spLocks/>
          </p:cNvSpPr>
          <p:nvPr/>
        </p:nvSpPr>
        <p:spPr>
          <a:xfrm rot="345428">
            <a:off x="5096272" y="1556792"/>
            <a:ext cx="1647800" cy="648072"/>
          </a:xfrm>
          <a:prstGeom prst="rect">
            <a:avLst/>
          </a:prstGeom>
        </p:spPr>
        <p:txBody>
          <a:bodyPr spcFirstLastPara="1" vert="horz" lIns="91440" tIns="45720" rIns="91440" bIns="45720" numCol="1" rtlCol="0">
            <a:prstTxWarp prst="textArchUp">
              <a:avLst/>
            </a:prstTxWarp>
            <a:normAutofit/>
          </a:bodyPr>
          <a:lstStyle/>
          <a:p>
            <a:pPr marL="342900" indent="-342900">
              <a:spcBef>
                <a:spcPct val="20000"/>
              </a:spcBef>
              <a:buClr>
                <a:schemeClr val="accent1"/>
              </a:buClr>
              <a:defRPr/>
            </a:pPr>
            <a:r>
              <a:rPr lang="en-US" sz="2400" dirty="0" err="1">
                <a:solidFill>
                  <a:srgbClr val="0000FF"/>
                </a:solidFill>
                <a:latin typeface="Palatino Linotype" pitchFamily="18" charset="0"/>
              </a:rPr>
              <a:t>cyclin</a:t>
            </a:r>
            <a:r>
              <a:rPr lang="en-US" sz="2400" dirty="0">
                <a:solidFill>
                  <a:srgbClr val="0000FF"/>
                </a:solidFill>
                <a:latin typeface="Palatino Linotype" pitchFamily="18" charset="0"/>
              </a:rPr>
              <a:t>-CDK</a:t>
            </a:r>
            <a:endParaRPr lang="sr-Cyrl-CS" sz="2400" dirty="0">
              <a:solidFill>
                <a:srgbClr val="0000FF"/>
              </a:solidFill>
              <a:latin typeface="Palatino Linotype" pitchFamily="18" charset="0"/>
            </a:endParaRPr>
          </a:p>
        </p:txBody>
      </p:sp>
      <p:sp>
        <p:nvSpPr>
          <p:cNvPr id="12" name="Content Placeholder 2"/>
          <p:cNvSpPr txBox="1">
            <a:spLocks/>
          </p:cNvSpPr>
          <p:nvPr/>
        </p:nvSpPr>
        <p:spPr>
          <a:xfrm>
            <a:off x="7752184" y="1988840"/>
            <a:ext cx="2160240" cy="504056"/>
          </a:xfrm>
          <a:prstGeom prst="rect">
            <a:avLst/>
          </a:prstGeom>
          <a:solidFill>
            <a:schemeClr val="bg1"/>
          </a:solidFill>
        </p:spPr>
        <p:txBody>
          <a:bodyPr vert="horz" lIns="91440" tIns="45720" rIns="91440" bIns="45720" rtlCol="0">
            <a:normAutofit/>
          </a:bodyPr>
          <a:lstStyle/>
          <a:p>
            <a:pPr marL="342900" indent="-342900" algn="ctr">
              <a:spcBef>
                <a:spcPct val="20000"/>
              </a:spcBef>
              <a:buClr>
                <a:schemeClr val="accent1"/>
              </a:buClr>
              <a:defRPr/>
            </a:pPr>
            <a:r>
              <a:rPr lang="en-US" sz="2400" b="1" dirty="0">
                <a:solidFill>
                  <a:srgbClr val="00FF00"/>
                </a:solidFill>
                <a:latin typeface="Palatino Linotype" pitchFamily="18" charset="0"/>
              </a:rPr>
              <a:t>inactivation</a:t>
            </a:r>
            <a:endParaRPr lang="sr-Cyrl-RS" sz="2400" b="1" dirty="0">
              <a:solidFill>
                <a:srgbClr val="00FF00"/>
              </a:solidFill>
              <a:latin typeface="Palatino Linotype" pitchFamily="18" charset="0"/>
            </a:endParaRPr>
          </a:p>
          <a:p>
            <a:pPr marL="342900" indent="-342900">
              <a:spcBef>
                <a:spcPct val="20000"/>
              </a:spcBef>
              <a:buClr>
                <a:schemeClr val="accent1"/>
              </a:buClr>
              <a:defRPr/>
            </a:pPr>
            <a:endParaRPr lang="sr-Cyrl-CS" sz="2400" b="1" dirty="0">
              <a:solidFill>
                <a:srgbClr val="00FF00"/>
              </a:solidFill>
              <a:latin typeface="Palatino Linotype" pitchFamily="18" charset="0"/>
            </a:endParaRPr>
          </a:p>
        </p:txBody>
      </p:sp>
      <p:sp>
        <p:nvSpPr>
          <p:cNvPr id="13" name="Up Arrow 12"/>
          <p:cNvSpPr/>
          <p:nvPr/>
        </p:nvSpPr>
        <p:spPr>
          <a:xfrm>
            <a:off x="6384032" y="692696"/>
            <a:ext cx="1008112" cy="1376536"/>
          </a:xfrm>
          <a:prstGeom prst="upArrow">
            <a:avLst/>
          </a:prstGeom>
          <a:solidFill>
            <a:schemeClr val="bg1"/>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Up Arrow 9"/>
          <p:cNvSpPr/>
          <p:nvPr/>
        </p:nvSpPr>
        <p:spPr>
          <a:xfrm rot="10800000">
            <a:off x="6744072" y="1268760"/>
            <a:ext cx="360040" cy="648072"/>
          </a:xfrm>
          <a:prstGeom prst="up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360" y="1124744"/>
            <a:ext cx="11449272" cy="5544616"/>
          </a:xfrm>
        </p:spPr>
        <p:txBody>
          <a:bodyPr>
            <a:noAutofit/>
          </a:bodyPr>
          <a:lstStyle/>
          <a:p>
            <a:pPr algn="just">
              <a:buFont typeface="Courier New" panose="02070309020205020404" pitchFamily="49" charset="0"/>
              <a:buChar char="o"/>
            </a:pPr>
            <a:r>
              <a:rPr lang="en-GB" sz="2400" dirty="0">
                <a:latin typeface="Palatino Linotype" pitchFamily="18" charset="0"/>
              </a:rPr>
              <a:t>sensitive to DNA damage</a:t>
            </a:r>
          </a:p>
          <a:p>
            <a:pPr algn="just">
              <a:buFont typeface="Courier New" panose="02070309020205020404" pitchFamily="49" charset="0"/>
              <a:buChar char="o"/>
            </a:pPr>
            <a:endParaRPr lang="en-GB" sz="2400" dirty="0">
              <a:latin typeface="Palatino Linotype" pitchFamily="18" charset="0"/>
            </a:endParaRPr>
          </a:p>
          <a:p>
            <a:pPr algn="just">
              <a:buFont typeface="Courier New" panose="02070309020205020404" pitchFamily="49" charset="0"/>
              <a:buChar char="o"/>
            </a:pPr>
            <a:r>
              <a:rPr lang="en-GB" sz="2400" dirty="0">
                <a:latin typeface="Palatino Linotype" pitchFamily="18" charset="0"/>
              </a:rPr>
              <a:t>temporarily stopping cell division allowing enzymes of the DNA repair system to correct the error</a:t>
            </a:r>
          </a:p>
          <a:p>
            <a:pPr algn="just">
              <a:buFont typeface="Courier New" panose="02070309020205020404" pitchFamily="49" charset="0"/>
              <a:buChar char="o"/>
            </a:pPr>
            <a:endParaRPr lang="en-GB" sz="2400" dirty="0">
              <a:latin typeface="Palatino Linotype" pitchFamily="18" charset="0"/>
            </a:endParaRPr>
          </a:p>
          <a:p>
            <a:pPr algn="just">
              <a:buFont typeface="Courier New" panose="02070309020205020404" pitchFamily="49" charset="0"/>
              <a:buChar char="o"/>
            </a:pPr>
            <a:r>
              <a:rPr lang="en-GB" sz="2400" dirty="0">
                <a:latin typeface="Palatino Linotype" pitchFamily="18" charset="0"/>
              </a:rPr>
              <a:t>In case of severe damage it induces:</a:t>
            </a:r>
          </a:p>
          <a:p>
            <a:pPr lvl="1" algn="just">
              <a:buFont typeface="Courier New" panose="02070309020205020404" pitchFamily="49" charset="0"/>
              <a:buChar char="o"/>
            </a:pPr>
            <a:r>
              <a:rPr lang="en-GB" sz="2000" dirty="0">
                <a:solidFill>
                  <a:srgbClr val="FF0000"/>
                </a:solidFill>
                <a:latin typeface="Palatino Linotype" pitchFamily="18" charset="0"/>
              </a:rPr>
              <a:t>apoptosis</a:t>
            </a:r>
            <a:r>
              <a:rPr lang="en-GB" sz="2000" dirty="0">
                <a:latin typeface="Palatino Linotype" pitchFamily="18" charset="0"/>
              </a:rPr>
              <a:t> or</a:t>
            </a:r>
          </a:p>
          <a:p>
            <a:pPr lvl="1" algn="just">
              <a:buFont typeface="Courier New" panose="02070309020205020404" pitchFamily="49" charset="0"/>
              <a:buChar char="o"/>
            </a:pPr>
            <a:r>
              <a:rPr lang="en-GB" sz="2000" dirty="0">
                <a:latin typeface="Palatino Linotype" pitchFamily="18" charset="0"/>
              </a:rPr>
              <a:t>irreversible stopping of cell division, the so-called "replicative aging" (</a:t>
            </a:r>
            <a:r>
              <a:rPr lang="en-GB" sz="2000" dirty="0">
                <a:solidFill>
                  <a:srgbClr val="FF0000"/>
                </a:solidFill>
                <a:latin typeface="Palatino Linotype" pitchFamily="18" charset="0"/>
              </a:rPr>
              <a:t>senescence</a:t>
            </a:r>
            <a:r>
              <a:rPr lang="en-GB" sz="2000" dirty="0">
                <a:latin typeface="Palatino Linotype" pitchFamily="18" charset="0"/>
              </a:rPr>
              <a:t>).</a:t>
            </a:r>
          </a:p>
          <a:p>
            <a:pPr algn="just">
              <a:buFont typeface="Courier New" panose="02070309020205020404" pitchFamily="49" charset="0"/>
              <a:buChar char="o"/>
            </a:pPr>
            <a:endParaRPr lang="en-GB" sz="2400" dirty="0">
              <a:latin typeface="Palatino Linotype" pitchFamily="18" charset="0"/>
            </a:endParaRPr>
          </a:p>
          <a:p>
            <a:pPr algn="just">
              <a:buFont typeface="Courier New" panose="02070309020205020404" pitchFamily="49" charset="0"/>
              <a:buChar char="o"/>
            </a:pPr>
            <a:r>
              <a:rPr lang="en-GB" sz="2400" dirty="0">
                <a:latin typeface="Palatino Linotype" pitchFamily="18" charset="0"/>
              </a:rPr>
              <a:t>or eliminates or prevents further division of genetically altered cells</a:t>
            </a:r>
          </a:p>
          <a:p>
            <a:pPr algn="just">
              <a:buFont typeface="Courier New" panose="02070309020205020404" pitchFamily="49" charset="0"/>
              <a:buChar char="o"/>
            </a:pPr>
            <a:endParaRPr lang="en-GB" sz="2400" dirty="0">
              <a:latin typeface="Palatino Linotype" pitchFamily="18" charset="0"/>
            </a:endParaRPr>
          </a:p>
          <a:p>
            <a:pPr algn="just">
              <a:buFont typeface="Courier New" panose="02070309020205020404" pitchFamily="49" charset="0"/>
              <a:buChar char="o"/>
            </a:pPr>
            <a:r>
              <a:rPr lang="en-GB" sz="2400" dirty="0">
                <a:latin typeface="Palatino Linotype" pitchFamily="18" charset="0"/>
              </a:rPr>
              <a:t>UV radiation and DNA double-strand breaks induce p53 expression</a:t>
            </a:r>
            <a:endParaRPr lang="en-US" sz="2400" dirty="0">
              <a:latin typeface="Palatino Linotype" pitchFamily="18" charset="0"/>
            </a:endParaRPr>
          </a:p>
        </p:txBody>
      </p:sp>
      <p:sp>
        <p:nvSpPr>
          <p:cNvPr id="6"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ru-RU" sz="2800" b="1" dirty="0">
                <a:solidFill>
                  <a:schemeClr val="bg1"/>
                </a:solidFill>
                <a:latin typeface="Palatino Linotype" pitchFamily="18" charset="0"/>
                <a:ea typeface="+mj-ea"/>
                <a:cs typeface="+mj-cs"/>
              </a:rPr>
              <a:t>р53- </a:t>
            </a:r>
            <a:r>
              <a:rPr lang="en-GB" sz="2800" b="1" dirty="0">
                <a:solidFill>
                  <a:schemeClr val="bg1"/>
                </a:solidFill>
                <a:latin typeface="Palatino Linotype" pitchFamily="18" charset="0"/>
                <a:ea typeface="+mj-ea"/>
                <a:cs typeface="+mj-cs"/>
              </a:rPr>
              <a:t>guardian of the genome</a:t>
            </a:r>
            <a:endParaRPr lang="en-US" sz="2800" b="1" dirty="0">
              <a:solidFill>
                <a:schemeClr val="bg1"/>
              </a:solidFill>
              <a:latin typeface="Palatino Linotype" pitchFamily="18" charset="0"/>
              <a:ea typeface="+mj-ea"/>
              <a:cs typeface="+mj-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3" name="Oval 1027"/>
          <p:cNvSpPr>
            <a:spLocks noChangeArrowheads="1"/>
          </p:cNvSpPr>
          <p:nvPr/>
        </p:nvSpPr>
        <p:spPr bwMode="auto">
          <a:xfrm>
            <a:off x="1566864" y="2968625"/>
            <a:ext cx="763587" cy="509588"/>
          </a:xfrm>
          <a:prstGeom prst="ellipse">
            <a:avLst/>
          </a:prstGeom>
          <a:solidFill>
            <a:srgbClr val="FAE006"/>
          </a:solidFill>
          <a:ln w="9525">
            <a:solidFill>
              <a:schemeClr val="tx1"/>
            </a:solidFill>
            <a:round/>
            <a:headEnd/>
            <a:tailEnd/>
          </a:ln>
          <a:effectLst/>
        </p:spPr>
        <p:txBody>
          <a:bodyPr wrap="none" anchor="ctr"/>
          <a:lstStyle/>
          <a:p>
            <a:pPr algn="ctr"/>
            <a:r>
              <a:rPr lang="en-US" b="1">
                <a:latin typeface="Helvetica" pitchFamily="34" charset="0"/>
              </a:rPr>
              <a:t>p53</a:t>
            </a:r>
          </a:p>
        </p:txBody>
      </p:sp>
      <p:sp>
        <p:nvSpPr>
          <p:cNvPr id="291844" name="Oval 1028"/>
          <p:cNvSpPr>
            <a:spLocks noChangeArrowheads="1"/>
          </p:cNvSpPr>
          <p:nvPr/>
        </p:nvSpPr>
        <p:spPr bwMode="auto">
          <a:xfrm>
            <a:off x="2946400" y="2844800"/>
            <a:ext cx="1098550" cy="774700"/>
          </a:xfrm>
          <a:prstGeom prst="ellipse">
            <a:avLst/>
          </a:prstGeom>
          <a:gradFill rotWithShape="0">
            <a:gsLst>
              <a:gs pos="0">
                <a:srgbClr val="FFF200"/>
              </a:gs>
              <a:gs pos="45000">
                <a:srgbClr val="FF7A00"/>
              </a:gs>
              <a:gs pos="70000">
                <a:srgbClr val="FF0300"/>
              </a:gs>
              <a:gs pos="100000">
                <a:srgbClr val="4D0808"/>
              </a:gs>
            </a:gsLst>
            <a:path path="shape">
              <a:fillToRect l="50000" t="50000" r="50000" b="50000"/>
            </a:path>
          </a:gradFill>
          <a:ln w="9525">
            <a:solidFill>
              <a:schemeClr val="tx1"/>
            </a:solidFill>
            <a:round/>
            <a:headEnd/>
            <a:tailEnd/>
          </a:ln>
          <a:effectLst/>
        </p:spPr>
        <p:txBody>
          <a:bodyPr wrap="none" anchor="ctr"/>
          <a:lstStyle/>
          <a:p>
            <a:pPr algn="ctr"/>
            <a:r>
              <a:rPr lang="en-US" b="1">
                <a:latin typeface="Helvetica" pitchFamily="34" charset="0"/>
              </a:rPr>
              <a:t>p53</a:t>
            </a:r>
          </a:p>
        </p:txBody>
      </p:sp>
      <p:sp>
        <p:nvSpPr>
          <p:cNvPr id="291891" name="Line 1075"/>
          <p:cNvSpPr>
            <a:spLocks noChangeShapeType="1"/>
          </p:cNvSpPr>
          <p:nvPr/>
        </p:nvSpPr>
        <p:spPr bwMode="auto">
          <a:xfrm>
            <a:off x="2379664" y="3219450"/>
            <a:ext cx="530225" cy="1588"/>
          </a:xfrm>
          <a:prstGeom prst="line">
            <a:avLst/>
          </a:prstGeom>
          <a:noFill/>
          <a:ln w="76200">
            <a:solidFill>
              <a:schemeClr val="tx1"/>
            </a:solidFill>
            <a:round/>
            <a:headEnd/>
            <a:tailEnd type="triangle" w="med" len="med"/>
          </a:ln>
          <a:effectLst/>
        </p:spPr>
        <p:txBody>
          <a:bodyPr wrap="none" anchor="ctr"/>
          <a:lstStyle/>
          <a:p>
            <a:endParaRPr lang="en-US"/>
          </a:p>
        </p:txBody>
      </p:sp>
      <p:sp>
        <p:nvSpPr>
          <p:cNvPr id="291892" name="Rectangle 1076"/>
          <p:cNvSpPr>
            <a:spLocks noChangeArrowheads="1"/>
          </p:cNvSpPr>
          <p:nvPr/>
        </p:nvSpPr>
        <p:spPr bwMode="auto">
          <a:xfrm>
            <a:off x="1692276" y="3897313"/>
            <a:ext cx="1814920" cy="400110"/>
          </a:xfrm>
          <a:prstGeom prst="rect">
            <a:avLst/>
          </a:prstGeom>
          <a:noFill/>
          <a:ln w="9525">
            <a:noFill/>
            <a:miter lim="800000"/>
            <a:headEnd/>
            <a:tailEnd/>
          </a:ln>
          <a:effectLst/>
        </p:spPr>
        <p:txBody>
          <a:bodyPr wrap="none">
            <a:spAutoFit/>
          </a:bodyPr>
          <a:lstStyle/>
          <a:p>
            <a:r>
              <a:rPr lang="en-US" sz="2000" b="1" dirty="0">
                <a:latin typeface="Palatino Linotype" pitchFamily="18" charset="0"/>
              </a:rPr>
              <a:t>P53 activation</a:t>
            </a:r>
            <a:endParaRPr lang="en-US" dirty="0">
              <a:latin typeface="Palatino Linotype" pitchFamily="18" charset="0"/>
            </a:endParaRPr>
          </a:p>
        </p:txBody>
      </p:sp>
      <p:sp>
        <p:nvSpPr>
          <p:cNvPr id="291893" name="Line 1077"/>
          <p:cNvSpPr>
            <a:spLocks noChangeShapeType="1"/>
          </p:cNvSpPr>
          <p:nvPr/>
        </p:nvSpPr>
        <p:spPr bwMode="auto">
          <a:xfrm flipV="1">
            <a:off x="2540000" y="3302001"/>
            <a:ext cx="0" cy="669925"/>
          </a:xfrm>
          <a:prstGeom prst="line">
            <a:avLst/>
          </a:prstGeom>
          <a:noFill/>
          <a:ln w="9525">
            <a:solidFill>
              <a:schemeClr val="tx1"/>
            </a:solidFill>
            <a:round/>
            <a:headEnd/>
            <a:tailEnd/>
          </a:ln>
          <a:effectLst/>
        </p:spPr>
        <p:txBody>
          <a:bodyPr wrap="none" anchor="ctr"/>
          <a:lstStyle/>
          <a:p>
            <a:endParaRPr lang="en-US"/>
          </a:p>
        </p:txBody>
      </p:sp>
      <p:grpSp>
        <p:nvGrpSpPr>
          <p:cNvPr id="2" name="Group 1078"/>
          <p:cNvGrpSpPr>
            <a:grpSpLocks/>
          </p:cNvGrpSpPr>
          <p:nvPr/>
        </p:nvGrpSpPr>
        <p:grpSpPr bwMode="auto">
          <a:xfrm>
            <a:off x="1863739" y="548680"/>
            <a:ext cx="1627394" cy="2524720"/>
            <a:chOff x="213" y="497"/>
            <a:chExt cx="1018" cy="1439"/>
          </a:xfrm>
        </p:grpSpPr>
        <p:sp>
          <p:nvSpPr>
            <p:cNvPr id="291895" name="Rectangle 1079"/>
            <p:cNvSpPr>
              <a:spLocks noChangeArrowheads="1"/>
            </p:cNvSpPr>
            <p:nvPr/>
          </p:nvSpPr>
          <p:spPr bwMode="auto">
            <a:xfrm>
              <a:off x="213" y="497"/>
              <a:ext cx="1018" cy="953"/>
            </a:xfrm>
            <a:prstGeom prst="rect">
              <a:avLst/>
            </a:prstGeom>
            <a:noFill/>
            <a:ln w="9525">
              <a:noFill/>
              <a:miter lim="800000"/>
              <a:headEnd/>
              <a:tailEnd/>
            </a:ln>
            <a:effectLst/>
          </p:spPr>
          <p:txBody>
            <a:bodyPr wrap="none">
              <a:spAutoFit/>
            </a:bodyPr>
            <a:lstStyle/>
            <a:p>
              <a:pPr algn="ctr"/>
              <a:r>
                <a:rPr lang="en-GB" b="1" dirty="0">
                  <a:solidFill>
                    <a:srgbClr val="FF0000"/>
                  </a:solidFill>
                  <a:latin typeface="Palatino Linotype" pitchFamily="18" charset="0"/>
                </a:rPr>
                <a:t>DNA damage</a:t>
              </a:r>
              <a:endParaRPr lang="sr-Cyrl-RS" b="1" dirty="0">
                <a:solidFill>
                  <a:srgbClr val="FF0000"/>
                </a:solidFill>
                <a:latin typeface="Palatino Linotype" pitchFamily="18" charset="0"/>
              </a:endParaRPr>
            </a:p>
            <a:p>
              <a:pPr algn="ctr">
                <a:lnSpc>
                  <a:spcPct val="60000"/>
                </a:lnSpc>
              </a:pPr>
              <a:endParaRPr lang="sr-Cyrl-RS" b="1" dirty="0">
                <a:solidFill>
                  <a:srgbClr val="FF0000"/>
                </a:solidFill>
                <a:latin typeface="Palatino Linotype" pitchFamily="18" charset="0"/>
              </a:endParaRPr>
            </a:p>
            <a:p>
              <a:pPr algn="ctr">
                <a:lnSpc>
                  <a:spcPct val="60000"/>
                </a:lnSpc>
              </a:pPr>
              <a:endParaRPr lang="en-US" b="1" dirty="0">
                <a:solidFill>
                  <a:srgbClr val="FF0000"/>
                </a:solidFill>
                <a:latin typeface="Palatino Linotype" pitchFamily="18" charset="0"/>
              </a:endParaRPr>
            </a:p>
            <a:p>
              <a:pPr algn="ctr"/>
              <a:r>
                <a:rPr lang="en-US" b="1" dirty="0">
                  <a:solidFill>
                    <a:srgbClr val="FF0000"/>
                  </a:solidFill>
                  <a:latin typeface="Palatino Linotype" pitchFamily="18" charset="0"/>
                </a:rPr>
                <a:t>ATM/R</a:t>
              </a:r>
            </a:p>
            <a:p>
              <a:pPr algn="ctr">
                <a:lnSpc>
                  <a:spcPct val="50000"/>
                </a:lnSpc>
              </a:pPr>
              <a:endParaRPr lang="sr-Cyrl-RS" b="1" dirty="0">
                <a:solidFill>
                  <a:srgbClr val="FF0000"/>
                </a:solidFill>
                <a:latin typeface="Palatino Linotype" pitchFamily="18" charset="0"/>
              </a:endParaRPr>
            </a:p>
            <a:p>
              <a:pPr algn="ctr">
                <a:lnSpc>
                  <a:spcPct val="50000"/>
                </a:lnSpc>
              </a:pPr>
              <a:endParaRPr lang="sr-Cyrl-RS" b="1" dirty="0">
                <a:solidFill>
                  <a:srgbClr val="FF0000"/>
                </a:solidFill>
                <a:latin typeface="Palatino Linotype" pitchFamily="18" charset="0"/>
              </a:endParaRPr>
            </a:p>
            <a:p>
              <a:pPr algn="ctr">
                <a:lnSpc>
                  <a:spcPct val="50000"/>
                </a:lnSpc>
              </a:pPr>
              <a:endParaRPr lang="en-US" b="1" dirty="0">
                <a:solidFill>
                  <a:srgbClr val="FF0000"/>
                </a:solidFill>
                <a:latin typeface="Palatino Linotype" pitchFamily="18" charset="0"/>
              </a:endParaRPr>
            </a:p>
            <a:p>
              <a:pPr algn="ctr"/>
              <a:r>
                <a:rPr lang="en-US" b="1" dirty="0">
                  <a:solidFill>
                    <a:srgbClr val="FF0000"/>
                  </a:solidFill>
                  <a:latin typeface="Palatino Linotype" pitchFamily="18" charset="0"/>
                </a:rPr>
                <a:t>Chk2</a:t>
              </a:r>
            </a:p>
          </p:txBody>
        </p:sp>
        <p:sp>
          <p:nvSpPr>
            <p:cNvPr id="291896" name="AutoShape 1080"/>
            <p:cNvSpPr>
              <a:spLocks noChangeArrowheads="1"/>
            </p:cNvSpPr>
            <p:nvPr/>
          </p:nvSpPr>
          <p:spPr bwMode="auto">
            <a:xfrm>
              <a:off x="466" y="702"/>
              <a:ext cx="277" cy="256"/>
            </a:xfrm>
            <a:prstGeom prst="lightningBolt">
              <a:avLst/>
            </a:prstGeom>
            <a:solidFill>
              <a:srgbClr val="FAE006"/>
            </a:solidFill>
            <a:ln w="9525">
              <a:solidFill>
                <a:schemeClr val="tx1"/>
              </a:solidFill>
              <a:miter lim="800000"/>
              <a:headEnd/>
              <a:tailEnd/>
            </a:ln>
            <a:effectLst/>
          </p:spPr>
          <p:txBody>
            <a:bodyPr wrap="none" anchor="ctr"/>
            <a:lstStyle/>
            <a:p>
              <a:endParaRPr lang="en-US">
                <a:latin typeface="Palatino Linotype" pitchFamily="18" charset="0"/>
              </a:endParaRPr>
            </a:p>
          </p:txBody>
        </p:sp>
        <p:sp>
          <p:nvSpPr>
            <p:cNvPr id="291897" name="Line 1081"/>
            <p:cNvSpPr>
              <a:spLocks noChangeShapeType="1"/>
            </p:cNvSpPr>
            <p:nvPr/>
          </p:nvSpPr>
          <p:spPr bwMode="auto">
            <a:xfrm>
              <a:off x="677" y="1178"/>
              <a:ext cx="0" cy="211"/>
            </a:xfrm>
            <a:prstGeom prst="line">
              <a:avLst/>
            </a:prstGeom>
            <a:noFill/>
            <a:ln w="38100">
              <a:solidFill>
                <a:schemeClr val="tx1"/>
              </a:solidFill>
              <a:round/>
              <a:headEnd/>
              <a:tailEnd type="triangle" w="med" len="med"/>
            </a:ln>
            <a:effectLst/>
          </p:spPr>
          <p:txBody>
            <a:bodyPr wrap="none" anchor="ctr"/>
            <a:lstStyle/>
            <a:p>
              <a:endParaRPr lang="en-US">
                <a:latin typeface="Palatino Linotype" pitchFamily="18" charset="0"/>
              </a:endParaRPr>
            </a:p>
          </p:txBody>
        </p:sp>
        <p:sp>
          <p:nvSpPr>
            <p:cNvPr id="291898" name="Line 1082"/>
            <p:cNvSpPr>
              <a:spLocks noChangeShapeType="1"/>
            </p:cNvSpPr>
            <p:nvPr/>
          </p:nvSpPr>
          <p:spPr bwMode="auto">
            <a:xfrm>
              <a:off x="676" y="1623"/>
              <a:ext cx="0" cy="313"/>
            </a:xfrm>
            <a:prstGeom prst="line">
              <a:avLst/>
            </a:prstGeom>
            <a:noFill/>
            <a:ln w="38100">
              <a:solidFill>
                <a:schemeClr val="tx1"/>
              </a:solidFill>
              <a:round/>
              <a:headEnd/>
              <a:tailEnd type="triangle" w="med" len="med"/>
            </a:ln>
            <a:effectLst/>
          </p:spPr>
          <p:txBody>
            <a:bodyPr wrap="none" anchor="ctr"/>
            <a:lstStyle/>
            <a:p>
              <a:endParaRPr lang="en-US">
                <a:latin typeface="Palatino Linotype" pitchFamily="18" charset="0"/>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3" name="Oval 1027"/>
          <p:cNvSpPr>
            <a:spLocks noChangeArrowheads="1"/>
          </p:cNvSpPr>
          <p:nvPr/>
        </p:nvSpPr>
        <p:spPr bwMode="auto">
          <a:xfrm>
            <a:off x="1566864" y="2968625"/>
            <a:ext cx="763587" cy="509588"/>
          </a:xfrm>
          <a:prstGeom prst="ellipse">
            <a:avLst/>
          </a:prstGeom>
          <a:solidFill>
            <a:srgbClr val="FAE006"/>
          </a:solidFill>
          <a:ln w="9525">
            <a:solidFill>
              <a:schemeClr val="tx1"/>
            </a:solidFill>
            <a:round/>
            <a:headEnd/>
            <a:tailEnd/>
          </a:ln>
          <a:effectLst/>
        </p:spPr>
        <p:txBody>
          <a:bodyPr wrap="none" anchor="ctr"/>
          <a:lstStyle/>
          <a:p>
            <a:pPr algn="ctr"/>
            <a:r>
              <a:rPr lang="en-US" b="1">
                <a:latin typeface="Helvetica" pitchFamily="34" charset="0"/>
              </a:rPr>
              <a:t>p53</a:t>
            </a:r>
          </a:p>
        </p:txBody>
      </p:sp>
      <p:sp>
        <p:nvSpPr>
          <p:cNvPr id="291844" name="Oval 1028"/>
          <p:cNvSpPr>
            <a:spLocks noChangeArrowheads="1"/>
          </p:cNvSpPr>
          <p:nvPr/>
        </p:nvSpPr>
        <p:spPr bwMode="auto">
          <a:xfrm>
            <a:off x="2946400" y="2844800"/>
            <a:ext cx="1098550" cy="774700"/>
          </a:xfrm>
          <a:prstGeom prst="ellipse">
            <a:avLst/>
          </a:prstGeom>
          <a:gradFill rotWithShape="0">
            <a:gsLst>
              <a:gs pos="0">
                <a:srgbClr val="FFF200"/>
              </a:gs>
              <a:gs pos="45000">
                <a:srgbClr val="FF7A00"/>
              </a:gs>
              <a:gs pos="70000">
                <a:srgbClr val="FF0300"/>
              </a:gs>
              <a:gs pos="100000">
                <a:srgbClr val="4D0808"/>
              </a:gs>
            </a:gsLst>
            <a:path path="shape">
              <a:fillToRect l="50000" t="50000" r="50000" b="50000"/>
            </a:path>
          </a:gradFill>
          <a:ln w="9525">
            <a:solidFill>
              <a:schemeClr val="tx1"/>
            </a:solidFill>
            <a:round/>
            <a:headEnd/>
            <a:tailEnd/>
          </a:ln>
          <a:effectLst/>
        </p:spPr>
        <p:txBody>
          <a:bodyPr wrap="none" anchor="ctr"/>
          <a:lstStyle/>
          <a:p>
            <a:pPr algn="ctr"/>
            <a:r>
              <a:rPr lang="en-US" b="1">
                <a:latin typeface="Helvetica" pitchFamily="34" charset="0"/>
              </a:rPr>
              <a:t>p53</a:t>
            </a:r>
          </a:p>
        </p:txBody>
      </p:sp>
      <p:sp>
        <p:nvSpPr>
          <p:cNvPr id="291846" name="Oval 1030"/>
          <p:cNvSpPr>
            <a:spLocks noChangeArrowheads="1"/>
          </p:cNvSpPr>
          <p:nvPr/>
        </p:nvSpPr>
        <p:spPr bwMode="auto">
          <a:xfrm>
            <a:off x="5372100" y="1406526"/>
            <a:ext cx="1582738" cy="498475"/>
          </a:xfrm>
          <a:prstGeom prst="ellipse">
            <a:avLst/>
          </a:prstGeom>
          <a:solidFill>
            <a:schemeClr val="accent1"/>
          </a:solidFill>
          <a:ln w="9525">
            <a:solidFill>
              <a:schemeClr val="tx1"/>
            </a:solidFill>
            <a:round/>
            <a:headEnd/>
            <a:tailEnd/>
          </a:ln>
          <a:effectLst/>
        </p:spPr>
        <p:txBody>
          <a:bodyPr wrap="none" anchor="ctr"/>
          <a:lstStyle/>
          <a:p>
            <a:pPr algn="ctr"/>
            <a:r>
              <a:rPr lang="en-US" b="1">
                <a:latin typeface="Helvetica" pitchFamily="34" charset="0"/>
              </a:rPr>
              <a:t>p21</a:t>
            </a:r>
          </a:p>
        </p:txBody>
      </p:sp>
      <p:sp>
        <p:nvSpPr>
          <p:cNvPr id="291848" name="Oval 1032"/>
          <p:cNvSpPr>
            <a:spLocks noChangeArrowheads="1"/>
          </p:cNvSpPr>
          <p:nvPr/>
        </p:nvSpPr>
        <p:spPr bwMode="auto">
          <a:xfrm>
            <a:off x="5568951" y="4237038"/>
            <a:ext cx="923925" cy="533400"/>
          </a:xfrm>
          <a:prstGeom prst="ellipse">
            <a:avLst/>
          </a:prstGeom>
          <a:solidFill>
            <a:schemeClr val="accent1"/>
          </a:solidFill>
          <a:ln w="9525">
            <a:solidFill>
              <a:schemeClr val="tx1"/>
            </a:solidFill>
            <a:round/>
            <a:headEnd/>
            <a:tailEnd/>
          </a:ln>
          <a:effectLst/>
        </p:spPr>
        <p:txBody>
          <a:bodyPr wrap="none" anchor="ctr"/>
          <a:lstStyle/>
          <a:p>
            <a:pPr algn="ctr"/>
            <a:r>
              <a:rPr lang="en-US" b="1">
                <a:latin typeface="Helvetica" pitchFamily="34" charset="0"/>
              </a:rPr>
              <a:t>BAX</a:t>
            </a:r>
          </a:p>
        </p:txBody>
      </p:sp>
      <p:sp>
        <p:nvSpPr>
          <p:cNvPr id="291849" name="Oval 1033"/>
          <p:cNvSpPr>
            <a:spLocks noChangeArrowheads="1"/>
          </p:cNvSpPr>
          <p:nvPr/>
        </p:nvSpPr>
        <p:spPr bwMode="auto">
          <a:xfrm>
            <a:off x="5592763" y="4978400"/>
            <a:ext cx="958850" cy="533400"/>
          </a:xfrm>
          <a:prstGeom prst="ellipse">
            <a:avLst/>
          </a:prstGeom>
          <a:solidFill>
            <a:schemeClr val="accent1"/>
          </a:solidFill>
          <a:ln w="9525">
            <a:solidFill>
              <a:schemeClr val="tx1"/>
            </a:solidFill>
            <a:round/>
            <a:headEnd/>
            <a:tailEnd/>
          </a:ln>
          <a:effectLst/>
        </p:spPr>
        <p:txBody>
          <a:bodyPr wrap="none" anchor="ctr"/>
          <a:lstStyle/>
          <a:p>
            <a:pPr algn="ctr"/>
            <a:r>
              <a:rPr lang="en-US" b="1">
                <a:latin typeface="Helvetica" pitchFamily="34" charset="0"/>
              </a:rPr>
              <a:t>FAS</a:t>
            </a:r>
          </a:p>
        </p:txBody>
      </p:sp>
      <p:sp>
        <p:nvSpPr>
          <p:cNvPr id="291850" name="Oval 1034"/>
          <p:cNvSpPr>
            <a:spLocks noChangeArrowheads="1"/>
          </p:cNvSpPr>
          <p:nvPr/>
        </p:nvSpPr>
        <p:spPr bwMode="auto">
          <a:xfrm>
            <a:off x="5616576" y="5800725"/>
            <a:ext cx="923925" cy="533400"/>
          </a:xfrm>
          <a:prstGeom prst="ellipse">
            <a:avLst/>
          </a:prstGeom>
          <a:solidFill>
            <a:schemeClr val="accent1"/>
          </a:solidFill>
          <a:ln w="9525">
            <a:solidFill>
              <a:schemeClr val="tx1"/>
            </a:solidFill>
            <a:round/>
            <a:headEnd/>
            <a:tailEnd/>
          </a:ln>
          <a:effectLst/>
        </p:spPr>
        <p:txBody>
          <a:bodyPr wrap="none" anchor="ctr"/>
          <a:lstStyle/>
          <a:p>
            <a:pPr algn="ctr"/>
            <a:r>
              <a:rPr lang="en-US" b="1">
                <a:latin typeface="Helvetica" pitchFamily="34" charset="0"/>
              </a:rPr>
              <a:t>IGF-BP3</a:t>
            </a:r>
          </a:p>
        </p:txBody>
      </p:sp>
      <p:sp>
        <p:nvSpPr>
          <p:cNvPr id="291858" name="Line 1042"/>
          <p:cNvSpPr>
            <a:spLocks noChangeShapeType="1"/>
          </p:cNvSpPr>
          <p:nvPr/>
        </p:nvSpPr>
        <p:spPr bwMode="auto">
          <a:xfrm flipV="1">
            <a:off x="4098925" y="1730376"/>
            <a:ext cx="1303338" cy="1571625"/>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60" name="Line 1044"/>
          <p:cNvSpPr>
            <a:spLocks noChangeShapeType="1"/>
          </p:cNvSpPr>
          <p:nvPr/>
        </p:nvSpPr>
        <p:spPr bwMode="auto">
          <a:xfrm>
            <a:off x="4029075" y="3416300"/>
            <a:ext cx="1455738" cy="947738"/>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61" name="Line 1045"/>
          <p:cNvSpPr>
            <a:spLocks noChangeShapeType="1"/>
          </p:cNvSpPr>
          <p:nvPr/>
        </p:nvSpPr>
        <p:spPr bwMode="auto">
          <a:xfrm>
            <a:off x="4030664" y="3417888"/>
            <a:ext cx="1476375" cy="1651000"/>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62" name="Line 1046"/>
          <p:cNvSpPr>
            <a:spLocks noChangeShapeType="1"/>
          </p:cNvSpPr>
          <p:nvPr/>
        </p:nvSpPr>
        <p:spPr bwMode="auto">
          <a:xfrm>
            <a:off x="4029076" y="3416301"/>
            <a:ext cx="1431925" cy="2576513"/>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91" name="Line 1075"/>
          <p:cNvSpPr>
            <a:spLocks noChangeShapeType="1"/>
          </p:cNvSpPr>
          <p:nvPr/>
        </p:nvSpPr>
        <p:spPr bwMode="auto">
          <a:xfrm>
            <a:off x="2379664" y="3219450"/>
            <a:ext cx="530225" cy="1588"/>
          </a:xfrm>
          <a:prstGeom prst="line">
            <a:avLst/>
          </a:prstGeom>
          <a:noFill/>
          <a:ln w="76200">
            <a:solidFill>
              <a:schemeClr val="tx1"/>
            </a:solidFill>
            <a:round/>
            <a:headEnd/>
            <a:tailEnd type="triangle" w="med" len="med"/>
          </a:ln>
          <a:effectLst/>
        </p:spPr>
        <p:txBody>
          <a:bodyPr wrap="none" anchor="ctr"/>
          <a:lstStyle/>
          <a:p>
            <a:endParaRPr lang="en-US"/>
          </a:p>
        </p:txBody>
      </p:sp>
      <p:sp>
        <p:nvSpPr>
          <p:cNvPr id="291892" name="Rectangle 1076"/>
          <p:cNvSpPr>
            <a:spLocks noChangeArrowheads="1"/>
          </p:cNvSpPr>
          <p:nvPr/>
        </p:nvSpPr>
        <p:spPr bwMode="auto">
          <a:xfrm>
            <a:off x="1692276" y="3897313"/>
            <a:ext cx="1814920" cy="400110"/>
          </a:xfrm>
          <a:prstGeom prst="rect">
            <a:avLst/>
          </a:prstGeom>
          <a:noFill/>
          <a:ln w="9525">
            <a:noFill/>
            <a:miter lim="800000"/>
            <a:headEnd/>
            <a:tailEnd/>
          </a:ln>
          <a:effectLst/>
        </p:spPr>
        <p:txBody>
          <a:bodyPr wrap="none">
            <a:spAutoFit/>
          </a:bodyPr>
          <a:lstStyle/>
          <a:p>
            <a:r>
              <a:rPr lang="en-US" sz="2000" b="1" dirty="0">
                <a:latin typeface="Palatino Linotype" pitchFamily="18" charset="0"/>
              </a:rPr>
              <a:t>P53 activation</a:t>
            </a:r>
            <a:endParaRPr lang="en-US" dirty="0">
              <a:latin typeface="Palatino Linotype" pitchFamily="18" charset="0"/>
            </a:endParaRPr>
          </a:p>
        </p:txBody>
      </p:sp>
      <p:sp>
        <p:nvSpPr>
          <p:cNvPr id="291893" name="Line 1077"/>
          <p:cNvSpPr>
            <a:spLocks noChangeShapeType="1"/>
          </p:cNvSpPr>
          <p:nvPr/>
        </p:nvSpPr>
        <p:spPr bwMode="auto">
          <a:xfrm flipV="1">
            <a:off x="2540000" y="3302001"/>
            <a:ext cx="0" cy="669925"/>
          </a:xfrm>
          <a:prstGeom prst="line">
            <a:avLst/>
          </a:prstGeom>
          <a:noFill/>
          <a:ln w="9525">
            <a:solidFill>
              <a:schemeClr val="tx1"/>
            </a:solidFill>
            <a:round/>
            <a:headEnd/>
            <a:tailEnd/>
          </a:ln>
          <a:effectLst/>
        </p:spPr>
        <p:txBody>
          <a:bodyPr wrap="none" anchor="ctr"/>
          <a:lstStyle/>
          <a:p>
            <a:endParaRPr lang="en-US"/>
          </a:p>
        </p:txBody>
      </p:sp>
      <p:grpSp>
        <p:nvGrpSpPr>
          <p:cNvPr id="2" name="Group 1078"/>
          <p:cNvGrpSpPr>
            <a:grpSpLocks/>
          </p:cNvGrpSpPr>
          <p:nvPr/>
        </p:nvGrpSpPr>
        <p:grpSpPr bwMode="auto">
          <a:xfrm>
            <a:off x="1863739" y="548680"/>
            <a:ext cx="1627394" cy="2524720"/>
            <a:chOff x="213" y="497"/>
            <a:chExt cx="1018" cy="1439"/>
          </a:xfrm>
        </p:grpSpPr>
        <p:sp>
          <p:nvSpPr>
            <p:cNvPr id="291895" name="Rectangle 1079"/>
            <p:cNvSpPr>
              <a:spLocks noChangeArrowheads="1"/>
            </p:cNvSpPr>
            <p:nvPr/>
          </p:nvSpPr>
          <p:spPr bwMode="auto">
            <a:xfrm>
              <a:off x="213" y="497"/>
              <a:ext cx="1018" cy="1047"/>
            </a:xfrm>
            <a:prstGeom prst="rect">
              <a:avLst/>
            </a:prstGeom>
            <a:noFill/>
            <a:ln w="9525">
              <a:noFill/>
              <a:miter lim="800000"/>
              <a:headEnd/>
              <a:tailEnd/>
            </a:ln>
            <a:effectLst/>
          </p:spPr>
          <p:txBody>
            <a:bodyPr wrap="none">
              <a:spAutoFit/>
            </a:bodyPr>
            <a:lstStyle/>
            <a:p>
              <a:pPr algn="ctr"/>
              <a:r>
                <a:rPr lang="en-GB" b="1" dirty="0">
                  <a:solidFill>
                    <a:srgbClr val="FF0000"/>
                  </a:solidFill>
                  <a:latin typeface="Palatino Linotype" pitchFamily="18" charset="0"/>
                </a:rPr>
                <a:t>DNA damage</a:t>
              </a:r>
              <a:endParaRPr lang="sr-Cyrl-RS" b="1" dirty="0">
                <a:solidFill>
                  <a:srgbClr val="FF0000"/>
                </a:solidFill>
                <a:latin typeface="Palatino Linotype" pitchFamily="18" charset="0"/>
              </a:endParaRPr>
            </a:p>
            <a:p>
              <a:pPr algn="ctr">
                <a:lnSpc>
                  <a:spcPct val="60000"/>
                </a:lnSpc>
              </a:pPr>
              <a:endParaRPr lang="sr-Cyrl-RS" b="1" dirty="0">
                <a:solidFill>
                  <a:srgbClr val="FF0000"/>
                </a:solidFill>
                <a:latin typeface="Palatino Linotype" pitchFamily="18" charset="0"/>
              </a:endParaRPr>
            </a:p>
            <a:p>
              <a:pPr algn="ctr">
                <a:lnSpc>
                  <a:spcPct val="60000"/>
                </a:lnSpc>
              </a:pPr>
              <a:endParaRPr lang="sr-Cyrl-RS" b="1" dirty="0">
                <a:solidFill>
                  <a:srgbClr val="FF0000"/>
                </a:solidFill>
                <a:latin typeface="Palatino Linotype" pitchFamily="18" charset="0"/>
              </a:endParaRPr>
            </a:p>
            <a:p>
              <a:pPr algn="ctr">
                <a:lnSpc>
                  <a:spcPct val="60000"/>
                </a:lnSpc>
              </a:pPr>
              <a:endParaRPr lang="en-US" b="1" dirty="0">
                <a:solidFill>
                  <a:srgbClr val="FF0000"/>
                </a:solidFill>
                <a:latin typeface="Palatino Linotype" pitchFamily="18" charset="0"/>
              </a:endParaRPr>
            </a:p>
            <a:p>
              <a:pPr algn="ctr"/>
              <a:r>
                <a:rPr lang="en-US" b="1" dirty="0">
                  <a:solidFill>
                    <a:srgbClr val="FF0000"/>
                  </a:solidFill>
                  <a:latin typeface="Palatino Linotype" pitchFamily="18" charset="0"/>
                </a:rPr>
                <a:t>ATM/R</a:t>
              </a:r>
            </a:p>
            <a:p>
              <a:pPr algn="ctr">
                <a:lnSpc>
                  <a:spcPct val="50000"/>
                </a:lnSpc>
              </a:pPr>
              <a:endParaRPr lang="sr-Cyrl-RS" b="1" dirty="0">
                <a:solidFill>
                  <a:srgbClr val="FF0000"/>
                </a:solidFill>
                <a:latin typeface="Palatino Linotype" pitchFamily="18" charset="0"/>
              </a:endParaRPr>
            </a:p>
            <a:p>
              <a:pPr algn="ctr">
                <a:lnSpc>
                  <a:spcPct val="50000"/>
                </a:lnSpc>
              </a:pPr>
              <a:endParaRPr lang="sr-Cyrl-RS" b="1" dirty="0">
                <a:solidFill>
                  <a:srgbClr val="FF0000"/>
                </a:solidFill>
                <a:latin typeface="Palatino Linotype" pitchFamily="18" charset="0"/>
              </a:endParaRPr>
            </a:p>
            <a:p>
              <a:pPr algn="ctr">
                <a:lnSpc>
                  <a:spcPct val="50000"/>
                </a:lnSpc>
              </a:pPr>
              <a:endParaRPr lang="en-US" b="1" dirty="0">
                <a:solidFill>
                  <a:srgbClr val="FF0000"/>
                </a:solidFill>
                <a:latin typeface="Palatino Linotype" pitchFamily="18" charset="0"/>
              </a:endParaRPr>
            </a:p>
            <a:p>
              <a:pPr algn="ctr"/>
              <a:r>
                <a:rPr lang="en-US" b="1" dirty="0">
                  <a:solidFill>
                    <a:srgbClr val="FF0000"/>
                  </a:solidFill>
                  <a:latin typeface="Palatino Linotype" pitchFamily="18" charset="0"/>
                </a:rPr>
                <a:t>Chk2</a:t>
              </a:r>
            </a:p>
          </p:txBody>
        </p:sp>
        <p:sp>
          <p:nvSpPr>
            <p:cNvPr id="291896" name="AutoShape 1080"/>
            <p:cNvSpPr>
              <a:spLocks noChangeArrowheads="1"/>
            </p:cNvSpPr>
            <p:nvPr/>
          </p:nvSpPr>
          <p:spPr bwMode="auto">
            <a:xfrm>
              <a:off x="466" y="702"/>
              <a:ext cx="277" cy="256"/>
            </a:xfrm>
            <a:prstGeom prst="lightningBolt">
              <a:avLst/>
            </a:prstGeom>
            <a:solidFill>
              <a:srgbClr val="FAE006"/>
            </a:solidFill>
            <a:ln w="9525">
              <a:solidFill>
                <a:schemeClr val="tx1"/>
              </a:solidFill>
              <a:miter lim="800000"/>
              <a:headEnd/>
              <a:tailEnd/>
            </a:ln>
            <a:effectLst/>
          </p:spPr>
          <p:txBody>
            <a:bodyPr wrap="none" anchor="ctr"/>
            <a:lstStyle/>
            <a:p>
              <a:endParaRPr lang="en-US">
                <a:latin typeface="Palatino Linotype" pitchFamily="18" charset="0"/>
              </a:endParaRPr>
            </a:p>
          </p:txBody>
        </p:sp>
        <p:sp>
          <p:nvSpPr>
            <p:cNvPr id="291897" name="Line 1081"/>
            <p:cNvSpPr>
              <a:spLocks noChangeShapeType="1"/>
            </p:cNvSpPr>
            <p:nvPr/>
          </p:nvSpPr>
          <p:spPr bwMode="auto">
            <a:xfrm>
              <a:off x="677" y="1178"/>
              <a:ext cx="0" cy="211"/>
            </a:xfrm>
            <a:prstGeom prst="line">
              <a:avLst/>
            </a:prstGeom>
            <a:noFill/>
            <a:ln w="38100">
              <a:solidFill>
                <a:schemeClr val="tx1"/>
              </a:solidFill>
              <a:round/>
              <a:headEnd/>
              <a:tailEnd type="triangle" w="med" len="med"/>
            </a:ln>
            <a:effectLst/>
          </p:spPr>
          <p:txBody>
            <a:bodyPr wrap="none" anchor="ctr"/>
            <a:lstStyle/>
            <a:p>
              <a:endParaRPr lang="en-US">
                <a:latin typeface="Palatino Linotype" pitchFamily="18" charset="0"/>
              </a:endParaRPr>
            </a:p>
          </p:txBody>
        </p:sp>
        <p:sp>
          <p:nvSpPr>
            <p:cNvPr id="291898" name="Line 1082"/>
            <p:cNvSpPr>
              <a:spLocks noChangeShapeType="1"/>
            </p:cNvSpPr>
            <p:nvPr/>
          </p:nvSpPr>
          <p:spPr bwMode="auto">
            <a:xfrm>
              <a:off x="676" y="1623"/>
              <a:ext cx="0" cy="313"/>
            </a:xfrm>
            <a:prstGeom prst="line">
              <a:avLst/>
            </a:prstGeom>
            <a:noFill/>
            <a:ln w="38100">
              <a:solidFill>
                <a:schemeClr val="tx1"/>
              </a:solidFill>
              <a:round/>
              <a:headEnd/>
              <a:tailEnd type="triangle" w="med" len="med"/>
            </a:ln>
            <a:effectLst/>
          </p:spPr>
          <p:txBody>
            <a:bodyPr wrap="none" anchor="ctr"/>
            <a:lstStyle/>
            <a:p>
              <a:endParaRPr lang="en-US">
                <a:latin typeface="Palatino Linotype" pitchFamily="18" charset="0"/>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3" name="Oval 1027"/>
          <p:cNvSpPr>
            <a:spLocks noChangeArrowheads="1"/>
          </p:cNvSpPr>
          <p:nvPr/>
        </p:nvSpPr>
        <p:spPr bwMode="auto">
          <a:xfrm>
            <a:off x="1566864" y="2968625"/>
            <a:ext cx="763587" cy="509588"/>
          </a:xfrm>
          <a:prstGeom prst="ellipse">
            <a:avLst/>
          </a:prstGeom>
          <a:solidFill>
            <a:srgbClr val="FAE006"/>
          </a:solidFill>
          <a:ln w="9525">
            <a:solidFill>
              <a:schemeClr val="tx1"/>
            </a:solidFill>
            <a:round/>
            <a:headEnd/>
            <a:tailEnd/>
          </a:ln>
          <a:effectLst/>
        </p:spPr>
        <p:txBody>
          <a:bodyPr wrap="none" anchor="ctr"/>
          <a:lstStyle/>
          <a:p>
            <a:pPr algn="ctr"/>
            <a:r>
              <a:rPr lang="en-US" b="1">
                <a:latin typeface="Helvetica" pitchFamily="34" charset="0"/>
              </a:rPr>
              <a:t>p53</a:t>
            </a:r>
          </a:p>
        </p:txBody>
      </p:sp>
      <p:sp>
        <p:nvSpPr>
          <p:cNvPr id="291844" name="Oval 1028"/>
          <p:cNvSpPr>
            <a:spLocks noChangeArrowheads="1"/>
          </p:cNvSpPr>
          <p:nvPr/>
        </p:nvSpPr>
        <p:spPr bwMode="auto">
          <a:xfrm>
            <a:off x="2946400" y="2844800"/>
            <a:ext cx="1098550" cy="774700"/>
          </a:xfrm>
          <a:prstGeom prst="ellipse">
            <a:avLst/>
          </a:prstGeom>
          <a:gradFill rotWithShape="0">
            <a:gsLst>
              <a:gs pos="0">
                <a:srgbClr val="FFF200"/>
              </a:gs>
              <a:gs pos="45000">
                <a:srgbClr val="FF7A00"/>
              </a:gs>
              <a:gs pos="70000">
                <a:srgbClr val="FF0300"/>
              </a:gs>
              <a:gs pos="100000">
                <a:srgbClr val="4D0808"/>
              </a:gs>
            </a:gsLst>
            <a:path path="shape">
              <a:fillToRect l="50000" t="50000" r="50000" b="50000"/>
            </a:path>
          </a:gradFill>
          <a:ln w="9525">
            <a:solidFill>
              <a:schemeClr val="tx1"/>
            </a:solidFill>
            <a:round/>
            <a:headEnd/>
            <a:tailEnd/>
          </a:ln>
          <a:effectLst/>
        </p:spPr>
        <p:txBody>
          <a:bodyPr wrap="none" anchor="ctr"/>
          <a:lstStyle/>
          <a:p>
            <a:pPr algn="ctr"/>
            <a:r>
              <a:rPr lang="en-US" b="1">
                <a:latin typeface="Helvetica" pitchFamily="34" charset="0"/>
              </a:rPr>
              <a:t>p53</a:t>
            </a:r>
          </a:p>
        </p:txBody>
      </p:sp>
      <p:sp>
        <p:nvSpPr>
          <p:cNvPr id="291846" name="Oval 1030"/>
          <p:cNvSpPr>
            <a:spLocks noChangeArrowheads="1"/>
          </p:cNvSpPr>
          <p:nvPr/>
        </p:nvSpPr>
        <p:spPr bwMode="auto">
          <a:xfrm>
            <a:off x="5372100" y="1406526"/>
            <a:ext cx="1582738" cy="498475"/>
          </a:xfrm>
          <a:prstGeom prst="ellipse">
            <a:avLst/>
          </a:prstGeom>
          <a:solidFill>
            <a:schemeClr val="accent1"/>
          </a:solidFill>
          <a:ln w="9525">
            <a:solidFill>
              <a:schemeClr val="tx1"/>
            </a:solidFill>
            <a:round/>
            <a:headEnd/>
            <a:tailEnd/>
          </a:ln>
          <a:effectLst/>
        </p:spPr>
        <p:txBody>
          <a:bodyPr wrap="none" anchor="ctr"/>
          <a:lstStyle/>
          <a:p>
            <a:pPr algn="ctr"/>
            <a:r>
              <a:rPr lang="en-US" b="1">
                <a:latin typeface="Helvetica" pitchFamily="34" charset="0"/>
              </a:rPr>
              <a:t>p21</a:t>
            </a:r>
          </a:p>
        </p:txBody>
      </p:sp>
      <p:sp>
        <p:nvSpPr>
          <p:cNvPr id="291848" name="Oval 1032"/>
          <p:cNvSpPr>
            <a:spLocks noChangeArrowheads="1"/>
          </p:cNvSpPr>
          <p:nvPr/>
        </p:nvSpPr>
        <p:spPr bwMode="auto">
          <a:xfrm>
            <a:off x="5568951" y="4237038"/>
            <a:ext cx="923925" cy="533400"/>
          </a:xfrm>
          <a:prstGeom prst="ellipse">
            <a:avLst/>
          </a:prstGeom>
          <a:solidFill>
            <a:schemeClr val="accent1"/>
          </a:solidFill>
          <a:ln w="9525">
            <a:solidFill>
              <a:schemeClr val="tx1"/>
            </a:solidFill>
            <a:round/>
            <a:headEnd/>
            <a:tailEnd/>
          </a:ln>
          <a:effectLst/>
        </p:spPr>
        <p:txBody>
          <a:bodyPr wrap="none" anchor="ctr"/>
          <a:lstStyle/>
          <a:p>
            <a:pPr algn="ctr"/>
            <a:r>
              <a:rPr lang="en-US" b="1">
                <a:latin typeface="Helvetica" pitchFamily="34" charset="0"/>
              </a:rPr>
              <a:t>BAX</a:t>
            </a:r>
          </a:p>
        </p:txBody>
      </p:sp>
      <p:sp>
        <p:nvSpPr>
          <p:cNvPr id="291849" name="Oval 1033"/>
          <p:cNvSpPr>
            <a:spLocks noChangeArrowheads="1"/>
          </p:cNvSpPr>
          <p:nvPr/>
        </p:nvSpPr>
        <p:spPr bwMode="auto">
          <a:xfrm>
            <a:off x="5592763" y="4978400"/>
            <a:ext cx="958850" cy="533400"/>
          </a:xfrm>
          <a:prstGeom prst="ellipse">
            <a:avLst/>
          </a:prstGeom>
          <a:solidFill>
            <a:schemeClr val="accent1"/>
          </a:solidFill>
          <a:ln w="9525">
            <a:solidFill>
              <a:schemeClr val="tx1"/>
            </a:solidFill>
            <a:round/>
            <a:headEnd/>
            <a:tailEnd/>
          </a:ln>
          <a:effectLst/>
        </p:spPr>
        <p:txBody>
          <a:bodyPr wrap="none" anchor="ctr"/>
          <a:lstStyle/>
          <a:p>
            <a:pPr algn="ctr"/>
            <a:r>
              <a:rPr lang="en-US" b="1">
                <a:latin typeface="Helvetica" pitchFamily="34" charset="0"/>
              </a:rPr>
              <a:t>FAS</a:t>
            </a:r>
          </a:p>
        </p:txBody>
      </p:sp>
      <p:sp>
        <p:nvSpPr>
          <p:cNvPr id="291850" name="Oval 1034"/>
          <p:cNvSpPr>
            <a:spLocks noChangeArrowheads="1"/>
          </p:cNvSpPr>
          <p:nvPr/>
        </p:nvSpPr>
        <p:spPr bwMode="auto">
          <a:xfrm>
            <a:off x="5616576" y="5800725"/>
            <a:ext cx="923925" cy="533400"/>
          </a:xfrm>
          <a:prstGeom prst="ellipse">
            <a:avLst/>
          </a:prstGeom>
          <a:solidFill>
            <a:schemeClr val="accent1"/>
          </a:solidFill>
          <a:ln w="9525">
            <a:solidFill>
              <a:schemeClr val="tx1"/>
            </a:solidFill>
            <a:round/>
            <a:headEnd/>
            <a:tailEnd/>
          </a:ln>
          <a:effectLst/>
        </p:spPr>
        <p:txBody>
          <a:bodyPr wrap="none" anchor="ctr"/>
          <a:lstStyle/>
          <a:p>
            <a:pPr algn="ctr"/>
            <a:r>
              <a:rPr lang="en-US" b="1">
                <a:latin typeface="Helvetica" pitchFamily="34" charset="0"/>
              </a:rPr>
              <a:t>IGF-BP3</a:t>
            </a:r>
          </a:p>
        </p:txBody>
      </p:sp>
      <p:grpSp>
        <p:nvGrpSpPr>
          <p:cNvPr id="2" name="Group 1035"/>
          <p:cNvGrpSpPr>
            <a:grpSpLocks/>
          </p:cNvGrpSpPr>
          <p:nvPr/>
        </p:nvGrpSpPr>
        <p:grpSpPr bwMode="auto">
          <a:xfrm rot="-641327">
            <a:off x="7005639" y="1293814"/>
            <a:ext cx="2022475" cy="301625"/>
            <a:chOff x="3476" y="1105"/>
            <a:chExt cx="1200" cy="190"/>
          </a:xfrm>
        </p:grpSpPr>
        <p:sp>
          <p:nvSpPr>
            <p:cNvPr id="291852" name="Line 1036"/>
            <p:cNvSpPr>
              <a:spLocks noChangeShapeType="1"/>
            </p:cNvSpPr>
            <p:nvPr/>
          </p:nvSpPr>
          <p:spPr bwMode="auto">
            <a:xfrm>
              <a:off x="3476" y="1207"/>
              <a:ext cx="1193" cy="0"/>
            </a:xfrm>
            <a:prstGeom prst="line">
              <a:avLst/>
            </a:prstGeom>
            <a:noFill/>
            <a:ln w="38100">
              <a:solidFill>
                <a:srgbClr val="FF0000"/>
              </a:solidFill>
              <a:round/>
              <a:headEnd/>
              <a:tailEnd/>
            </a:ln>
            <a:effectLst/>
          </p:spPr>
          <p:txBody>
            <a:bodyPr wrap="none" anchor="ctr"/>
            <a:lstStyle/>
            <a:p>
              <a:endParaRPr lang="en-US"/>
            </a:p>
          </p:txBody>
        </p:sp>
        <p:sp>
          <p:nvSpPr>
            <p:cNvPr id="291853" name="Line 1037"/>
            <p:cNvSpPr>
              <a:spLocks noChangeShapeType="1"/>
            </p:cNvSpPr>
            <p:nvPr/>
          </p:nvSpPr>
          <p:spPr bwMode="auto">
            <a:xfrm>
              <a:off x="4676" y="1105"/>
              <a:ext cx="0" cy="190"/>
            </a:xfrm>
            <a:prstGeom prst="line">
              <a:avLst/>
            </a:prstGeom>
            <a:noFill/>
            <a:ln w="38100">
              <a:solidFill>
                <a:srgbClr val="FF0000"/>
              </a:solidFill>
              <a:round/>
              <a:headEnd/>
              <a:tailEnd/>
            </a:ln>
            <a:effectLst/>
          </p:spPr>
          <p:txBody>
            <a:bodyPr wrap="none" anchor="ctr"/>
            <a:lstStyle/>
            <a:p>
              <a:endParaRPr lang="en-US"/>
            </a:p>
          </p:txBody>
        </p:sp>
      </p:grpSp>
      <p:sp>
        <p:nvSpPr>
          <p:cNvPr id="291854" name="Line 1038"/>
          <p:cNvSpPr>
            <a:spLocks noChangeShapeType="1"/>
          </p:cNvSpPr>
          <p:nvPr/>
        </p:nvSpPr>
        <p:spPr bwMode="auto">
          <a:xfrm>
            <a:off x="6534150" y="4433889"/>
            <a:ext cx="1328738" cy="681037"/>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55" name="Line 1039"/>
          <p:cNvSpPr>
            <a:spLocks noChangeShapeType="1"/>
          </p:cNvSpPr>
          <p:nvPr/>
        </p:nvSpPr>
        <p:spPr bwMode="auto">
          <a:xfrm flipV="1">
            <a:off x="6559550" y="5405439"/>
            <a:ext cx="1328738" cy="681037"/>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56" name="Line 1040"/>
          <p:cNvSpPr>
            <a:spLocks noChangeShapeType="1"/>
          </p:cNvSpPr>
          <p:nvPr/>
        </p:nvSpPr>
        <p:spPr bwMode="auto">
          <a:xfrm>
            <a:off x="6627813" y="5253038"/>
            <a:ext cx="1200150" cy="23812"/>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58" name="Line 1042"/>
          <p:cNvSpPr>
            <a:spLocks noChangeShapeType="1"/>
          </p:cNvSpPr>
          <p:nvPr/>
        </p:nvSpPr>
        <p:spPr bwMode="auto">
          <a:xfrm flipV="1">
            <a:off x="4098925" y="1730376"/>
            <a:ext cx="1303338" cy="1571625"/>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60" name="Line 1044"/>
          <p:cNvSpPr>
            <a:spLocks noChangeShapeType="1"/>
          </p:cNvSpPr>
          <p:nvPr/>
        </p:nvSpPr>
        <p:spPr bwMode="auto">
          <a:xfrm>
            <a:off x="4029075" y="3416300"/>
            <a:ext cx="1455738" cy="947738"/>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61" name="Line 1045"/>
          <p:cNvSpPr>
            <a:spLocks noChangeShapeType="1"/>
          </p:cNvSpPr>
          <p:nvPr/>
        </p:nvSpPr>
        <p:spPr bwMode="auto">
          <a:xfrm>
            <a:off x="4030664" y="3417888"/>
            <a:ext cx="1476375" cy="1651000"/>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62" name="Line 1046"/>
          <p:cNvSpPr>
            <a:spLocks noChangeShapeType="1"/>
          </p:cNvSpPr>
          <p:nvPr/>
        </p:nvSpPr>
        <p:spPr bwMode="auto">
          <a:xfrm>
            <a:off x="4029076" y="3416301"/>
            <a:ext cx="1431925" cy="2576513"/>
          </a:xfrm>
          <a:prstGeom prst="line">
            <a:avLst/>
          </a:prstGeom>
          <a:noFill/>
          <a:ln w="28575">
            <a:solidFill>
              <a:schemeClr val="tx1"/>
            </a:solidFill>
            <a:round/>
            <a:headEnd/>
            <a:tailEnd type="triangle" w="med" len="med"/>
          </a:ln>
          <a:effectLst/>
        </p:spPr>
        <p:txBody>
          <a:bodyPr wrap="none" anchor="ctr"/>
          <a:lstStyle/>
          <a:p>
            <a:endParaRPr lang="en-US"/>
          </a:p>
        </p:txBody>
      </p:sp>
      <p:grpSp>
        <p:nvGrpSpPr>
          <p:cNvPr id="3" name="Group 1050"/>
          <p:cNvGrpSpPr>
            <a:grpSpLocks/>
          </p:cNvGrpSpPr>
          <p:nvPr/>
        </p:nvGrpSpPr>
        <p:grpSpPr bwMode="auto">
          <a:xfrm>
            <a:off x="8328030" y="577850"/>
            <a:ext cx="2335214" cy="2466976"/>
            <a:chOff x="4286" y="189"/>
            <a:chExt cx="1471" cy="1554"/>
          </a:xfrm>
        </p:grpSpPr>
        <p:pic>
          <p:nvPicPr>
            <p:cNvPr id="291867" name="Picture 1051"/>
            <p:cNvPicPr>
              <a:picLocks noChangeAspect="1" noChangeArrowheads="1"/>
            </p:cNvPicPr>
            <p:nvPr/>
          </p:nvPicPr>
          <p:blipFill>
            <a:blip r:embed="rId2" cstate="print"/>
            <a:srcRect/>
            <a:stretch>
              <a:fillRect/>
            </a:stretch>
          </p:blipFill>
          <p:spPr bwMode="auto">
            <a:xfrm>
              <a:off x="5259" y="189"/>
              <a:ext cx="310" cy="280"/>
            </a:xfrm>
            <a:prstGeom prst="rect">
              <a:avLst/>
            </a:prstGeom>
            <a:noFill/>
          </p:spPr>
        </p:pic>
        <p:pic>
          <p:nvPicPr>
            <p:cNvPr id="291868" name="Picture 1052"/>
            <p:cNvPicPr>
              <a:picLocks noChangeAspect="1" noChangeArrowheads="1"/>
            </p:cNvPicPr>
            <p:nvPr/>
          </p:nvPicPr>
          <p:blipFill>
            <a:blip r:embed="rId3" cstate="print"/>
            <a:srcRect/>
            <a:stretch>
              <a:fillRect/>
            </a:stretch>
          </p:blipFill>
          <p:spPr bwMode="auto">
            <a:xfrm>
              <a:off x="5254" y="1236"/>
              <a:ext cx="376" cy="226"/>
            </a:xfrm>
            <a:prstGeom prst="rect">
              <a:avLst/>
            </a:prstGeom>
            <a:noFill/>
          </p:spPr>
        </p:pic>
        <p:pic>
          <p:nvPicPr>
            <p:cNvPr id="291869" name="Picture 1053"/>
            <p:cNvPicPr>
              <a:picLocks noChangeAspect="1" noChangeArrowheads="1"/>
            </p:cNvPicPr>
            <p:nvPr/>
          </p:nvPicPr>
          <p:blipFill>
            <a:blip r:embed="rId4" cstate="print"/>
            <a:srcRect/>
            <a:stretch>
              <a:fillRect/>
            </a:stretch>
          </p:blipFill>
          <p:spPr bwMode="auto">
            <a:xfrm>
              <a:off x="5172" y="939"/>
              <a:ext cx="494" cy="212"/>
            </a:xfrm>
            <a:prstGeom prst="rect">
              <a:avLst/>
            </a:prstGeom>
            <a:noFill/>
          </p:spPr>
        </p:pic>
        <p:grpSp>
          <p:nvGrpSpPr>
            <p:cNvPr id="4" name="Group 1054"/>
            <p:cNvGrpSpPr>
              <a:grpSpLocks/>
            </p:cNvGrpSpPr>
            <p:nvPr/>
          </p:nvGrpSpPr>
          <p:grpSpPr bwMode="auto">
            <a:xfrm>
              <a:off x="4774" y="261"/>
              <a:ext cx="444" cy="605"/>
              <a:chOff x="4774" y="450"/>
              <a:chExt cx="444" cy="605"/>
            </a:xfrm>
          </p:grpSpPr>
          <p:pic>
            <p:nvPicPr>
              <p:cNvPr id="291871" name="Picture 1055"/>
              <p:cNvPicPr>
                <a:picLocks noChangeAspect="1" noChangeArrowheads="1"/>
              </p:cNvPicPr>
              <p:nvPr/>
            </p:nvPicPr>
            <p:blipFill>
              <a:blip r:embed="rId5" cstate="print"/>
              <a:srcRect/>
              <a:stretch>
                <a:fillRect/>
              </a:stretch>
            </p:blipFill>
            <p:spPr bwMode="auto">
              <a:xfrm>
                <a:off x="4774" y="554"/>
                <a:ext cx="444" cy="501"/>
              </a:xfrm>
              <a:prstGeom prst="rect">
                <a:avLst/>
              </a:prstGeom>
              <a:noFill/>
            </p:spPr>
          </p:pic>
          <p:sp>
            <p:nvSpPr>
              <p:cNvPr id="291872" name="Rectangle 1056"/>
              <p:cNvSpPr>
                <a:spLocks noChangeArrowheads="1"/>
              </p:cNvSpPr>
              <p:nvPr/>
            </p:nvSpPr>
            <p:spPr bwMode="auto">
              <a:xfrm rot="3089648">
                <a:off x="4677" y="714"/>
                <a:ext cx="470" cy="192"/>
              </a:xfrm>
              <a:prstGeom prst="rect">
                <a:avLst/>
              </a:prstGeom>
              <a:noFill/>
              <a:ln w="9525">
                <a:noFill/>
                <a:miter lim="800000"/>
                <a:headEnd/>
                <a:tailEnd/>
              </a:ln>
              <a:effectLst/>
            </p:spPr>
            <p:txBody>
              <a:bodyPr wrap="none">
                <a:spAutoFit/>
              </a:bodyPr>
              <a:lstStyle/>
              <a:p>
                <a:r>
                  <a:rPr lang="en-US" sz="1400">
                    <a:latin typeface="Helvetica" pitchFamily="34" charset="0"/>
                  </a:rPr>
                  <a:t>Cdk4/6</a:t>
                </a:r>
              </a:p>
            </p:txBody>
          </p:sp>
          <p:sp>
            <p:nvSpPr>
              <p:cNvPr id="291873" name="Rectangle 1057"/>
              <p:cNvSpPr>
                <a:spLocks noChangeArrowheads="1"/>
              </p:cNvSpPr>
              <p:nvPr/>
            </p:nvSpPr>
            <p:spPr bwMode="auto">
              <a:xfrm rot="3281428">
                <a:off x="4866" y="589"/>
                <a:ext cx="451" cy="173"/>
              </a:xfrm>
              <a:prstGeom prst="rect">
                <a:avLst/>
              </a:prstGeom>
              <a:noFill/>
              <a:ln w="9525">
                <a:noFill/>
                <a:miter lim="800000"/>
                <a:headEnd/>
                <a:tailEnd/>
              </a:ln>
              <a:effectLst/>
            </p:spPr>
            <p:txBody>
              <a:bodyPr wrap="none">
                <a:spAutoFit/>
              </a:bodyPr>
              <a:lstStyle/>
              <a:p>
                <a:r>
                  <a:rPr lang="en-US" sz="1200">
                    <a:latin typeface="Helvetica" pitchFamily="34" charset="0"/>
                  </a:rPr>
                  <a:t>cyclin D</a:t>
                </a:r>
              </a:p>
            </p:txBody>
          </p:sp>
        </p:grpSp>
        <p:grpSp>
          <p:nvGrpSpPr>
            <p:cNvPr id="5" name="Group 1058"/>
            <p:cNvGrpSpPr>
              <a:grpSpLocks/>
            </p:cNvGrpSpPr>
            <p:nvPr/>
          </p:nvGrpSpPr>
          <p:grpSpPr bwMode="auto">
            <a:xfrm>
              <a:off x="5243" y="484"/>
              <a:ext cx="168" cy="458"/>
              <a:chOff x="5243" y="484"/>
              <a:chExt cx="168" cy="458"/>
            </a:xfrm>
          </p:grpSpPr>
          <p:sp>
            <p:nvSpPr>
              <p:cNvPr id="291875" name="Line 1059"/>
              <p:cNvSpPr>
                <a:spLocks noChangeShapeType="1"/>
              </p:cNvSpPr>
              <p:nvPr/>
            </p:nvSpPr>
            <p:spPr bwMode="auto">
              <a:xfrm>
                <a:off x="5411" y="484"/>
                <a:ext cx="0" cy="458"/>
              </a:xfrm>
              <a:prstGeom prst="line">
                <a:avLst/>
              </a:prstGeom>
              <a:noFill/>
              <a:ln w="28575">
                <a:solidFill>
                  <a:schemeClr val="tx1"/>
                </a:solidFill>
                <a:round/>
                <a:headEnd/>
                <a:tailEnd type="triangle" w="med" len="med"/>
              </a:ln>
              <a:effectLst/>
            </p:spPr>
            <p:txBody>
              <a:bodyPr wrap="none" anchor="ctr"/>
              <a:lstStyle/>
              <a:p>
                <a:endParaRPr lang="en-US"/>
              </a:p>
            </p:txBody>
          </p:sp>
          <p:sp>
            <p:nvSpPr>
              <p:cNvPr id="291876" name="Freeform 1060"/>
              <p:cNvSpPr>
                <a:spLocks/>
              </p:cNvSpPr>
              <p:nvPr/>
            </p:nvSpPr>
            <p:spPr bwMode="auto">
              <a:xfrm>
                <a:off x="5243" y="649"/>
                <a:ext cx="167" cy="218"/>
              </a:xfrm>
              <a:custGeom>
                <a:avLst/>
                <a:gdLst/>
                <a:ahLst/>
                <a:cxnLst>
                  <a:cxn ang="0">
                    <a:pos x="0" y="0"/>
                  </a:cxn>
                  <a:cxn ang="0">
                    <a:pos x="58" y="7"/>
                  </a:cxn>
                  <a:cxn ang="0">
                    <a:pos x="109" y="43"/>
                  </a:cxn>
                  <a:cxn ang="0">
                    <a:pos x="138" y="109"/>
                  </a:cxn>
                  <a:cxn ang="0">
                    <a:pos x="153" y="211"/>
                  </a:cxn>
                </a:cxnLst>
                <a:rect l="0" t="0" r="r" b="b"/>
                <a:pathLst>
                  <a:path w="153" h="211">
                    <a:moveTo>
                      <a:pt x="0" y="0"/>
                    </a:moveTo>
                    <a:cubicBezTo>
                      <a:pt x="20" y="0"/>
                      <a:pt x="40" y="0"/>
                      <a:pt x="58" y="7"/>
                    </a:cubicBezTo>
                    <a:cubicBezTo>
                      <a:pt x="76" y="14"/>
                      <a:pt x="96" y="26"/>
                      <a:pt x="109" y="43"/>
                    </a:cubicBezTo>
                    <a:cubicBezTo>
                      <a:pt x="122" y="60"/>
                      <a:pt x="131" y="81"/>
                      <a:pt x="138" y="109"/>
                    </a:cubicBezTo>
                    <a:cubicBezTo>
                      <a:pt x="145" y="137"/>
                      <a:pt x="149" y="174"/>
                      <a:pt x="153" y="211"/>
                    </a:cubicBezTo>
                  </a:path>
                </a:pathLst>
              </a:custGeom>
              <a:noFill/>
              <a:ln w="28575" cmpd="sng">
                <a:solidFill>
                  <a:schemeClr val="tx1"/>
                </a:solidFill>
                <a:round/>
                <a:headEnd/>
                <a:tailEnd/>
              </a:ln>
              <a:effectLst/>
            </p:spPr>
            <p:txBody>
              <a:bodyPr wrap="none" anchor="ctr"/>
              <a:lstStyle/>
              <a:p>
                <a:endParaRPr lang="en-US"/>
              </a:p>
            </p:txBody>
          </p:sp>
        </p:grpSp>
        <p:sp>
          <p:nvSpPr>
            <p:cNvPr id="291877" name="Rectangle 1061"/>
            <p:cNvSpPr>
              <a:spLocks noChangeArrowheads="1"/>
            </p:cNvSpPr>
            <p:nvPr/>
          </p:nvSpPr>
          <p:spPr bwMode="auto">
            <a:xfrm>
              <a:off x="5280" y="1004"/>
              <a:ext cx="189" cy="233"/>
            </a:xfrm>
            <a:prstGeom prst="rect">
              <a:avLst/>
            </a:prstGeom>
            <a:noFill/>
            <a:ln w="9525">
              <a:noFill/>
              <a:miter lim="800000"/>
              <a:headEnd/>
              <a:tailEnd/>
            </a:ln>
            <a:effectLst/>
          </p:spPr>
          <p:txBody>
            <a:bodyPr wrap="none">
              <a:spAutoFit/>
            </a:bodyPr>
            <a:lstStyle/>
            <a:p>
              <a:r>
                <a:rPr lang="en-US"/>
                <a:t>+</a:t>
              </a:r>
            </a:p>
          </p:txBody>
        </p:sp>
        <p:sp>
          <p:nvSpPr>
            <p:cNvPr id="291878" name="Rectangle 1062"/>
            <p:cNvSpPr>
              <a:spLocks noChangeArrowheads="1"/>
            </p:cNvSpPr>
            <p:nvPr/>
          </p:nvSpPr>
          <p:spPr bwMode="auto">
            <a:xfrm>
              <a:off x="4939" y="1465"/>
              <a:ext cx="818" cy="278"/>
            </a:xfrm>
            <a:prstGeom prst="rect">
              <a:avLst/>
            </a:prstGeom>
            <a:noFill/>
            <a:ln w="9525">
              <a:noFill/>
              <a:miter lim="800000"/>
              <a:headEnd/>
              <a:tailEnd/>
            </a:ln>
            <a:effectLst/>
          </p:spPr>
          <p:txBody>
            <a:bodyPr wrap="none">
              <a:spAutoFit/>
            </a:bodyPr>
            <a:lstStyle/>
            <a:p>
              <a:pPr>
                <a:lnSpc>
                  <a:spcPct val="80000"/>
                </a:lnSpc>
              </a:pPr>
              <a:r>
                <a:rPr lang="en-GB" sz="1400" dirty="0">
                  <a:latin typeface="Palatino Linotype" pitchFamily="18" charset="0"/>
                </a:rPr>
                <a:t>Expression of </a:t>
              </a:r>
            </a:p>
            <a:p>
              <a:pPr>
                <a:lnSpc>
                  <a:spcPct val="80000"/>
                </a:lnSpc>
              </a:pPr>
              <a:r>
                <a:rPr lang="en-GB" sz="1400" dirty="0">
                  <a:latin typeface="Palatino Linotype" pitchFamily="18" charset="0"/>
                </a:rPr>
                <a:t>S-phase genes</a:t>
              </a:r>
              <a:endParaRPr lang="en-US" sz="1400" dirty="0">
                <a:latin typeface="Palatino Linotype" pitchFamily="18" charset="0"/>
              </a:endParaRPr>
            </a:p>
          </p:txBody>
        </p:sp>
        <p:sp>
          <p:nvSpPr>
            <p:cNvPr id="291879" name="Rectangle 1063"/>
            <p:cNvSpPr>
              <a:spLocks noChangeArrowheads="1"/>
            </p:cNvSpPr>
            <p:nvPr/>
          </p:nvSpPr>
          <p:spPr bwMode="auto">
            <a:xfrm>
              <a:off x="4286" y="957"/>
              <a:ext cx="911" cy="194"/>
            </a:xfrm>
            <a:prstGeom prst="rect">
              <a:avLst/>
            </a:prstGeom>
            <a:noFill/>
            <a:ln w="9525">
              <a:noFill/>
              <a:miter lim="800000"/>
              <a:headEnd/>
              <a:tailEnd/>
            </a:ln>
            <a:effectLst/>
          </p:spPr>
          <p:txBody>
            <a:bodyPr wrap="none">
              <a:spAutoFit/>
            </a:bodyPr>
            <a:lstStyle/>
            <a:p>
              <a:r>
                <a:rPr lang="en-US" sz="1400" dirty="0">
                  <a:latin typeface="Palatino Linotype" pitchFamily="18" charset="0"/>
                </a:rPr>
                <a:t>inactivated </a:t>
              </a:r>
              <a:r>
                <a:rPr lang="en-US" sz="1400" dirty="0" err="1">
                  <a:latin typeface="Palatino Linotype" pitchFamily="18" charset="0"/>
                </a:rPr>
                <a:t>pRB</a:t>
              </a:r>
              <a:endParaRPr lang="en-US" sz="1400" dirty="0">
                <a:latin typeface="Palatino Linotype" pitchFamily="18" charset="0"/>
              </a:endParaRPr>
            </a:p>
          </p:txBody>
        </p:sp>
        <p:sp>
          <p:nvSpPr>
            <p:cNvPr id="291880" name="Rectangle 1064"/>
            <p:cNvSpPr>
              <a:spLocks noChangeArrowheads="1"/>
            </p:cNvSpPr>
            <p:nvPr/>
          </p:nvSpPr>
          <p:spPr bwMode="auto">
            <a:xfrm>
              <a:off x="4453" y="1273"/>
              <a:ext cx="626" cy="194"/>
            </a:xfrm>
            <a:prstGeom prst="rect">
              <a:avLst/>
            </a:prstGeom>
            <a:noFill/>
            <a:ln w="9525">
              <a:noFill/>
              <a:miter lim="800000"/>
              <a:headEnd/>
              <a:tailEnd/>
            </a:ln>
            <a:effectLst/>
          </p:spPr>
          <p:txBody>
            <a:bodyPr wrap="none">
              <a:spAutoFit/>
            </a:bodyPr>
            <a:lstStyle/>
            <a:p>
              <a:r>
                <a:rPr lang="en-US" sz="1400" dirty="0">
                  <a:latin typeface="Palatino Linotype" pitchFamily="18" charset="0"/>
                </a:rPr>
                <a:t>active E2F</a:t>
              </a:r>
            </a:p>
          </p:txBody>
        </p:sp>
      </p:grpSp>
      <p:sp>
        <p:nvSpPr>
          <p:cNvPr id="291886" name="Rectangle 1070"/>
          <p:cNvSpPr>
            <a:spLocks noChangeArrowheads="1"/>
          </p:cNvSpPr>
          <p:nvPr/>
        </p:nvSpPr>
        <p:spPr bwMode="auto">
          <a:xfrm>
            <a:off x="7996263" y="5085184"/>
            <a:ext cx="1197765" cy="320024"/>
          </a:xfrm>
          <a:prstGeom prst="rect">
            <a:avLst/>
          </a:prstGeom>
          <a:noFill/>
          <a:ln w="9525">
            <a:noFill/>
            <a:miter lim="800000"/>
            <a:headEnd/>
            <a:tailEnd/>
          </a:ln>
          <a:effectLst/>
        </p:spPr>
        <p:txBody>
          <a:bodyPr wrap="none">
            <a:spAutoFit/>
          </a:bodyPr>
          <a:lstStyle/>
          <a:p>
            <a:pPr algn="ctr">
              <a:lnSpc>
                <a:spcPct val="80000"/>
              </a:lnSpc>
            </a:pPr>
            <a:r>
              <a:rPr lang="en-US" b="1" dirty="0">
                <a:latin typeface="Palatino Linotype" pitchFamily="18" charset="0"/>
              </a:rPr>
              <a:t>apoptosis</a:t>
            </a:r>
          </a:p>
        </p:txBody>
      </p:sp>
      <p:sp>
        <p:nvSpPr>
          <p:cNvPr id="291887" name="Rectangle 1071"/>
          <p:cNvSpPr>
            <a:spLocks noChangeArrowheads="1"/>
          </p:cNvSpPr>
          <p:nvPr/>
        </p:nvSpPr>
        <p:spPr bwMode="auto">
          <a:xfrm>
            <a:off x="7194248" y="1903413"/>
            <a:ext cx="1178528" cy="320024"/>
          </a:xfrm>
          <a:prstGeom prst="rect">
            <a:avLst/>
          </a:prstGeom>
          <a:noFill/>
          <a:ln w="9525">
            <a:noFill/>
            <a:miter lim="800000"/>
            <a:headEnd/>
            <a:tailEnd/>
          </a:ln>
          <a:effectLst/>
        </p:spPr>
        <p:txBody>
          <a:bodyPr wrap="none">
            <a:spAutoFit/>
          </a:bodyPr>
          <a:lstStyle/>
          <a:p>
            <a:pPr algn="ctr">
              <a:lnSpc>
                <a:spcPct val="80000"/>
              </a:lnSpc>
            </a:pPr>
            <a:r>
              <a:rPr lang="en-US" b="1" i="1" dirty="0">
                <a:latin typeface="Palatino Linotype" pitchFamily="18" charset="0"/>
              </a:rPr>
              <a:t>G1 Arrest</a:t>
            </a:r>
          </a:p>
        </p:txBody>
      </p:sp>
      <p:sp>
        <p:nvSpPr>
          <p:cNvPr id="291891" name="Line 1075"/>
          <p:cNvSpPr>
            <a:spLocks noChangeShapeType="1"/>
          </p:cNvSpPr>
          <p:nvPr/>
        </p:nvSpPr>
        <p:spPr bwMode="auto">
          <a:xfrm>
            <a:off x="2379664" y="3219450"/>
            <a:ext cx="530225" cy="1588"/>
          </a:xfrm>
          <a:prstGeom prst="line">
            <a:avLst/>
          </a:prstGeom>
          <a:noFill/>
          <a:ln w="76200">
            <a:solidFill>
              <a:schemeClr val="tx1"/>
            </a:solidFill>
            <a:round/>
            <a:headEnd/>
            <a:tailEnd type="triangle" w="med" len="med"/>
          </a:ln>
          <a:effectLst/>
        </p:spPr>
        <p:txBody>
          <a:bodyPr wrap="none" anchor="ctr"/>
          <a:lstStyle/>
          <a:p>
            <a:endParaRPr lang="en-US"/>
          </a:p>
        </p:txBody>
      </p:sp>
      <p:sp>
        <p:nvSpPr>
          <p:cNvPr id="291892" name="Rectangle 1076"/>
          <p:cNvSpPr>
            <a:spLocks noChangeArrowheads="1"/>
          </p:cNvSpPr>
          <p:nvPr/>
        </p:nvSpPr>
        <p:spPr bwMode="auto">
          <a:xfrm>
            <a:off x="1692276" y="3897313"/>
            <a:ext cx="1814920" cy="400110"/>
          </a:xfrm>
          <a:prstGeom prst="rect">
            <a:avLst/>
          </a:prstGeom>
          <a:noFill/>
          <a:ln w="9525">
            <a:noFill/>
            <a:miter lim="800000"/>
            <a:headEnd/>
            <a:tailEnd/>
          </a:ln>
          <a:effectLst/>
        </p:spPr>
        <p:txBody>
          <a:bodyPr wrap="none">
            <a:spAutoFit/>
          </a:bodyPr>
          <a:lstStyle/>
          <a:p>
            <a:r>
              <a:rPr lang="en-US" sz="2000" b="1" dirty="0">
                <a:latin typeface="Palatino Linotype" pitchFamily="18" charset="0"/>
              </a:rPr>
              <a:t>P53 activation</a:t>
            </a:r>
            <a:endParaRPr lang="en-US" dirty="0">
              <a:latin typeface="Palatino Linotype" pitchFamily="18" charset="0"/>
            </a:endParaRPr>
          </a:p>
        </p:txBody>
      </p:sp>
      <p:sp>
        <p:nvSpPr>
          <p:cNvPr id="291893" name="Line 1077"/>
          <p:cNvSpPr>
            <a:spLocks noChangeShapeType="1"/>
          </p:cNvSpPr>
          <p:nvPr/>
        </p:nvSpPr>
        <p:spPr bwMode="auto">
          <a:xfrm flipV="1">
            <a:off x="2540000" y="3302001"/>
            <a:ext cx="0" cy="669925"/>
          </a:xfrm>
          <a:prstGeom prst="line">
            <a:avLst/>
          </a:prstGeom>
          <a:noFill/>
          <a:ln w="9525">
            <a:solidFill>
              <a:schemeClr val="tx1"/>
            </a:solidFill>
            <a:round/>
            <a:headEnd/>
            <a:tailEnd/>
          </a:ln>
          <a:effectLst/>
        </p:spPr>
        <p:txBody>
          <a:bodyPr wrap="none" anchor="ctr"/>
          <a:lstStyle/>
          <a:p>
            <a:endParaRPr lang="en-US"/>
          </a:p>
        </p:txBody>
      </p:sp>
      <p:grpSp>
        <p:nvGrpSpPr>
          <p:cNvPr id="6" name="Group 1078"/>
          <p:cNvGrpSpPr>
            <a:grpSpLocks/>
          </p:cNvGrpSpPr>
          <p:nvPr/>
        </p:nvGrpSpPr>
        <p:grpSpPr bwMode="auto">
          <a:xfrm>
            <a:off x="1863739" y="548680"/>
            <a:ext cx="1627394" cy="2524720"/>
            <a:chOff x="213" y="497"/>
            <a:chExt cx="1018" cy="1439"/>
          </a:xfrm>
        </p:grpSpPr>
        <p:sp>
          <p:nvSpPr>
            <p:cNvPr id="291895" name="Rectangle 1079"/>
            <p:cNvSpPr>
              <a:spLocks noChangeArrowheads="1"/>
            </p:cNvSpPr>
            <p:nvPr/>
          </p:nvSpPr>
          <p:spPr bwMode="auto">
            <a:xfrm>
              <a:off x="213" y="497"/>
              <a:ext cx="1018" cy="1142"/>
            </a:xfrm>
            <a:prstGeom prst="rect">
              <a:avLst/>
            </a:prstGeom>
            <a:noFill/>
            <a:ln w="9525">
              <a:noFill/>
              <a:miter lim="800000"/>
              <a:headEnd/>
              <a:tailEnd/>
            </a:ln>
            <a:effectLst/>
          </p:spPr>
          <p:txBody>
            <a:bodyPr wrap="none">
              <a:spAutoFit/>
            </a:bodyPr>
            <a:lstStyle/>
            <a:p>
              <a:pPr algn="ctr"/>
              <a:r>
                <a:rPr lang="en-GB" b="1" dirty="0">
                  <a:solidFill>
                    <a:srgbClr val="FF0000"/>
                  </a:solidFill>
                  <a:latin typeface="Palatino Linotype" pitchFamily="18" charset="0"/>
                </a:rPr>
                <a:t>DNA damage</a:t>
              </a:r>
              <a:endParaRPr lang="sr-Cyrl-RS" b="1" dirty="0">
                <a:solidFill>
                  <a:srgbClr val="FF0000"/>
                </a:solidFill>
                <a:latin typeface="Palatino Linotype" pitchFamily="18" charset="0"/>
              </a:endParaRPr>
            </a:p>
            <a:p>
              <a:pPr algn="ctr">
                <a:lnSpc>
                  <a:spcPct val="60000"/>
                </a:lnSpc>
              </a:pPr>
              <a:endParaRPr lang="sr-Cyrl-RS" b="1" dirty="0">
                <a:solidFill>
                  <a:srgbClr val="FF0000"/>
                </a:solidFill>
                <a:latin typeface="Palatino Linotype" pitchFamily="18" charset="0"/>
              </a:endParaRPr>
            </a:p>
            <a:p>
              <a:pPr algn="ctr">
                <a:lnSpc>
                  <a:spcPct val="60000"/>
                </a:lnSpc>
              </a:pPr>
              <a:endParaRPr lang="sr-Cyrl-RS" b="1" dirty="0">
                <a:solidFill>
                  <a:srgbClr val="FF0000"/>
                </a:solidFill>
                <a:latin typeface="Palatino Linotype" pitchFamily="18" charset="0"/>
              </a:endParaRPr>
            </a:p>
            <a:p>
              <a:pPr algn="ctr">
                <a:lnSpc>
                  <a:spcPct val="60000"/>
                </a:lnSpc>
              </a:pPr>
              <a:endParaRPr lang="sr-Cyrl-RS" b="1" dirty="0">
                <a:solidFill>
                  <a:srgbClr val="FF0000"/>
                </a:solidFill>
                <a:latin typeface="Palatino Linotype" pitchFamily="18" charset="0"/>
              </a:endParaRPr>
            </a:p>
            <a:p>
              <a:pPr algn="ctr">
                <a:lnSpc>
                  <a:spcPct val="60000"/>
                </a:lnSpc>
              </a:pPr>
              <a:endParaRPr lang="en-US" b="1" dirty="0">
                <a:solidFill>
                  <a:srgbClr val="FF0000"/>
                </a:solidFill>
                <a:latin typeface="Palatino Linotype" pitchFamily="18" charset="0"/>
              </a:endParaRPr>
            </a:p>
            <a:p>
              <a:pPr algn="ctr"/>
              <a:r>
                <a:rPr lang="en-US" b="1" dirty="0">
                  <a:solidFill>
                    <a:srgbClr val="FF0000"/>
                  </a:solidFill>
                  <a:latin typeface="Palatino Linotype" pitchFamily="18" charset="0"/>
                </a:rPr>
                <a:t>ATM/R</a:t>
              </a:r>
            </a:p>
            <a:p>
              <a:pPr algn="ctr">
                <a:lnSpc>
                  <a:spcPct val="50000"/>
                </a:lnSpc>
              </a:pPr>
              <a:endParaRPr lang="sr-Cyrl-RS" b="1" dirty="0">
                <a:solidFill>
                  <a:srgbClr val="FF0000"/>
                </a:solidFill>
                <a:latin typeface="Palatino Linotype" pitchFamily="18" charset="0"/>
              </a:endParaRPr>
            </a:p>
            <a:p>
              <a:pPr algn="ctr">
                <a:lnSpc>
                  <a:spcPct val="50000"/>
                </a:lnSpc>
              </a:pPr>
              <a:endParaRPr lang="sr-Cyrl-RS" b="1" dirty="0">
                <a:solidFill>
                  <a:srgbClr val="FF0000"/>
                </a:solidFill>
                <a:latin typeface="Palatino Linotype" pitchFamily="18" charset="0"/>
              </a:endParaRPr>
            </a:p>
            <a:p>
              <a:pPr algn="ctr">
                <a:lnSpc>
                  <a:spcPct val="50000"/>
                </a:lnSpc>
              </a:pPr>
              <a:endParaRPr lang="en-US" b="1" dirty="0">
                <a:solidFill>
                  <a:srgbClr val="FF0000"/>
                </a:solidFill>
                <a:latin typeface="Palatino Linotype" pitchFamily="18" charset="0"/>
              </a:endParaRPr>
            </a:p>
            <a:p>
              <a:pPr algn="ctr"/>
              <a:r>
                <a:rPr lang="en-US" b="1" dirty="0">
                  <a:solidFill>
                    <a:srgbClr val="FF0000"/>
                  </a:solidFill>
                  <a:latin typeface="Palatino Linotype" pitchFamily="18" charset="0"/>
                </a:rPr>
                <a:t>Chk2</a:t>
              </a:r>
            </a:p>
          </p:txBody>
        </p:sp>
        <p:sp>
          <p:nvSpPr>
            <p:cNvPr id="291896" name="AutoShape 1080"/>
            <p:cNvSpPr>
              <a:spLocks noChangeArrowheads="1"/>
            </p:cNvSpPr>
            <p:nvPr/>
          </p:nvSpPr>
          <p:spPr bwMode="auto">
            <a:xfrm>
              <a:off x="466" y="702"/>
              <a:ext cx="277" cy="256"/>
            </a:xfrm>
            <a:prstGeom prst="lightningBolt">
              <a:avLst/>
            </a:prstGeom>
            <a:solidFill>
              <a:srgbClr val="FAE006"/>
            </a:solidFill>
            <a:ln w="9525">
              <a:solidFill>
                <a:schemeClr val="tx1"/>
              </a:solidFill>
              <a:miter lim="800000"/>
              <a:headEnd/>
              <a:tailEnd/>
            </a:ln>
            <a:effectLst/>
          </p:spPr>
          <p:txBody>
            <a:bodyPr wrap="none" anchor="ctr"/>
            <a:lstStyle/>
            <a:p>
              <a:endParaRPr lang="en-US">
                <a:latin typeface="Palatino Linotype" pitchFamily="18" charset="0"/>
              </a:endParaRPr>
            </a:p>
          </p:txBody>
        </p:sp>
        <p:sp>
          <p:nvSpPr>
            <p:cNvPr id="291897" name="Line 1081"/>
            <p:cNvSpPr>
              <a:spLocks noChangeShapeType="1"/>
            </p:cNvSpPr>
            <p:nvPr/>
          </p:nvSpPr>
          <p:spPr bwMode="auto">
            <a:xfrm>
              <a:off x="677" y="1178"/>
              <a:ext cx="0" cy="211"/>
            </a:xfrm>
            <a:prstGeom prst="line">
              <a:avLst/>
            </a:prstGeom>
            <a:noFill/>
            <a:ln w="38100">
              <a:solidFill>
                <a:schemeClr val="tx1"/>
              </a:solidFill>
              <a:round/>
              <a:headEnd/>
              <a:tailEnd type="triangle" w="med" len="med"/>
            </a:ln>
            <a:effectLst/>
          </p:spPr>
          <p:txBody>
            <a:bodyPr wrap="none" anchor="ctr"/>
            <a:lstStyle/>
            <a:p>
              <a:endParaRPr lang="en-US">
                <a:latin typeface="Palatino Linotype" pitchFamily="18" charset="0"/>
              </a:endParaRPr>
            </a:p>
          </p:txBody>
        </p:sp>
        <p:sp>
          <p:nvSpPr>
            <p:cNvPr id="291898" name="Line 1082"/>
            <p:cNvSpPr>
              <a:spLocks noChangeShapeType="1"/>
            </p:cNvSpPr>
            <p:nvPr/>
          </p:nvSpPr>
          <p:spPr bwMode="auto">
            <a:xfrm>
              <a:off x="676" y="1623"/>
              <a:ext cx="0" cy="313"/>
            </a:xfrm>
            <a:prstGeom prst="line">
              <a:avLst/>
            </a:prstGeom>
            <a:noFill/>
            <a:ln w="38100">
              <a:solidFill>
                <a:schemeClr val="tx1"/>
              </a:solidFill>
              <a:round/>
              <a:headEnd/>
              <a:tailEnd type="triangle" w="med" len="med"/>
            </a:ln>
            <a:effectLst/>
          </p:spPr>
          <p:txBody>
            <a:bodyPr wrap="none" anchor="ctr"/>
            <a:lstStyle/>
            <a:p>
              <a:endParaRPr lang="en-US">
                <a:latin typeface="Palatino Linotype" pitchFamily="18" charset="0"/>
              </a:endParaRPr>
            </a:p>
          </p:txBody>
        </p:sp>
      </p:grpSp>
      <p:sp>
        <p:nvSpPr>
          <p:cNvPr id="7" name="Rectangle 1070">
            <a:extLst>
              <a:ext uri="{FF2B5EF4-FFF2-40B4-BE49-F238E27FC236}">
                <a16:creationId xmlns:a16="http://schemas.microsoft.com/office/drawing/2014/main" id="{8669B7CA-1943-0076-431A-362A563DF98C}"/>
              </a:ext>
            </a:extLst>
          </p:cNvPr>
          <p:cNvSpPr>
            <a:spLocks noChangeArrowheads="1"/>
          </p:cNvSpPr>
          <p:nvPr/>
        </p:nvSpPr>
        <p:spPr bwMode="auto">
          <a:xfrm>
            <a:off x="8572159" y="6280150"/>
            <a:ext cx="3046026" cy="395878"/>
          </a:xfrm>
          <a:prstGeom prst="rect">
            <a:avLst/>
          </a:prstGeom>
          <a:noFill/>
          <a:ln w="9525">
            <a:solidFill>
              <a:srgbClr val="FF0000"/>
            </a:solidFill>
            <a:prstDash val="dash"/>
            <a:miter lim="800000"/>
            <a:headEnd/>
            <a:tailEnd/>
          </a:ln>
          <a:effectLst/>
        </p:spPr>
        <p:txBody>
          <a:bodyPr wrap="none">
            <a:spAutoFit/>
          </a:bodyPr>
          <a:lstStyle/>
          <a:p>
            <a:pPr algn="ctr">
              <a:lnSpc>
                <a:spcPct val="80000"/>
              </a:lnSpc>
            </a:pPr>
            <a:r>
              <a:rPr lang="en-GB" sz="2400" b="1" dirty="0">
                <a:latin typeface="Palatino Linotype" pitchFamily="18" charset="0"/>
              </a:rPr>
              <a:t>clinical implications</a:t>
            </a:r>
            <a:endParaRPr lang="en-US" sz="2400" b="1" dirty="0">
              <a:latin typeface="Palatino Linotype"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5400" y="1772816"/>
            <a:ext cx="11161240" cy="3888432"/>
          </a:xfrm>
        </p:spPr>
        <p:txBody>
          <a:bodyPr>
            <a:normAutofit/>
          </a:bodyPr>
          <a:lstStyle/>
          <a:p>
            <a:pPr marL="0" indent="0" algn="ctr">
              <a:buClr>
                <a:schemeClr val="accent1"/>
              </a:buClr>
              <a:buNone/>
            </a:pPr>
            <a:r>
              <a:rPr lang="en-GB" dirty="0">
                <a:latin typeface="Palatino Linotype" pitchFamily="18" charset="0"/>
              </a:rPr>
              <a:t>Conventional </a:t>
            </a:r>
            <a:r>
              <a:rPr lang="en-GB" dirty="0" err="1">
                <a:latin typeface="Palatino Linotype" pitchFamily="18" charset="0"/>
              </a:rPr>
              <a:t>tumor</a:t>
            </a:r>
            <a:r>
              <a:rPr lang="en-GB" dirty="0">
                <a:latin typeface="Palatino Linotype" pitchFamily="18" charset="0"/>
              </a:rPr>
              <a:t> therapy</a:t>
            </a:r>
          </a:p>
          <a:p>
            <a:pPr marL="0" indent="0" algn="ctr">
              <a:buClr>
                <a:schemeClr val="accent1"/>
              </a:buClr>
              <a:buNone/>
            </a:pPr>
            <a:endParaRPr lang="ru-RU" dirty="0">
              <a:latin typeface="Palatino Linotype" pitchFamily="18" charset="0"/>
            </a:endParaRPr>
          </a:p>
          <a:p>
            <a:pPr algn="ctr">
              <a:buClr>
                <a:schemeClr val="accent1"/>
              </a:buClr>
              <a:buNone/>
            </a:pPr>
            <a:r>
              <a:rPr lang="en-US" dirty="0">
                <a:latin typeface="Palatino Linotype" pitchFamily="18" charset="0"/>
              </a:rPr>
              <a:t>DNA damage</a:t>
            </a:r>
            <a:endParaRPr lang="ru-RU" dirty="0">
              <a:latin typeface="Palatino Linotype" pitchFamily="18" charset="0"/>
            </a:endParaRPr>
          </a:p>
          <a:p>
            <a:pPr>
              <a:buClr>
                <a:schemeClr val="accent1"/>
              </a:buClr>
              <a:buNone/>
            </a:pPr>
            <a:endParaRPr lang="ru-RU" dirty="0">
              <a:latin typeface="Palatino Linotype" pitchFamily="18" charset="0"/>
            </a:endParaRPr>
          </a:p>
          <a:p>
            <a:pPr algn="ctr">
              <a:buClr>
                <a:schemeClr val="accent1"/>
              </a:buClr>
              <a:buNone/>
            </a:pPr>
            <a:r>
              <a:rPr lang="ru-RU" dirty="0">
                <a:latin typeface="Palatino Linotype" pitchFamily="18" charset="0"/>
              </a:rPr>
              <a:t>р53, </a:t>
            </a:r>
            <a:r>
              <a:rPr lang="en-US" i="1" dirty="0">
                <a:latin typeface="Palatino Linotype" pitchFamily="18" charset="0"/>
              </a:rPr>
              <a:t>senescence</a:t>
            </a:r>
            <a:r>
              <a:rPr lang="en-US" dirty="0">
                <a:latin typeface="Palatino Linotype" pitchFamily="18" charset="0"/>
              </a:rPr>
              <a:t>, apoptosis</a:t>
            </a:r>
            <a:endParaRPr lang="ru-RU" dirty="0">
              <a:latin typeface="Palatino Linotype" pitchFamily="18" charset="0"/>
            </a:endParaRPr>
          </a:p>
          <a:p>
            <a:pPr>
              <a:buClr>
                <a:schemeClr val="accent1"/>
              </a:buClr>
              <a:buNone/>
            </a:pPr>
            <a:endParaRPr lang="ru-RU" dirty="0">
              <a:latin typeface="Palatino Linotype" pitchFamily="18" charset="0"/>
            </a:endParaRPr>
          </a:p>
          <a:p>
            <a:pPr algn="ctr">
              <a:buClr>
                <a:schemeClr val="accent1"/>
              </a:buClr>
              <a:buNone/>
            </a:pPr>
            <a:r>
              <a:rPr lang="en-GB" dirty="0">
                <a:latin typeface="Palatino Linotype" pitchFamily="18" charset="0"/>
              </a:rPr>
              <a:t>tissues with a high proliferative fraction</a:t>
            </a:r>
            <a:endParaRPr lang="sr-Cyrl-CS" dirty="0">
              <a:latin typeface="Palatino Linotype" pitchFamily="18" charset="0"/>
            </a:endParaRPr>
          </a:p>
        </p:txBody>
      </p:sp>
      <p:sp>
        <p:nvSpPr>
          <p:cNvPr id="12"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clinical implications</a:t>
            </a:r>
            <a:endParaRPr lang="en-US" sz="2800" b="1" dirty="0">
              <a:solidFill>
                <a:schemeClr val="bg1"/>
              </a:solidFill>
              <a:latin typeface="Palatino Linotype" pitchFamily="18" charset="0"/>
              <a:ea typeface="+mj-ea"/>
              <a:cs typeface="+mj-cs"/>
            </a:endParaRPr>
          </a:p>
        </p:txBody>
      </p:sp>
      <p:sp>
        <p:nvSpPr>
          <p:cNvPr id="2" name="Up Arrow 9">
            <a:extLst>
              <a:ext uri="{FF2B5EF4-FFF2-40B4-BE49-F238E27FC236}">
                <a16:creationId xmlns:a16="http://schemas.microsoft.com/office/drawing/2014/main" id="{7A410FE4-324A-B08B-653C-72EBBA71FD14}"/>
              </a:ext>
            </a:extLst>
          </p:cNvPr>
          <p:cNvSpPr/>
          <p:nvPr/>
        </p:nvSpPr>
        <p:spPr>
          <a:xfrm rot="10800000">
            <a:off x="6235046" y="2276872"/>
            <a:ext cx="437018" cy="504056"/>
          </a:xfrm>
          <a:prstGeom prst="up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Up Arrow 9">
            <a:extLst>
              <a:ext uri="{FF2B5EF4-FFF2-40B4-BE49-F238E27FC236}">
                <a16:creationId xmlns:a16="http://schemas.microsoft.com/office/drawing/2014/main" id="{EDB8AFE1-E5CD-10A4-0DFD-5779B14ACF0B}"/>
              </a:ext>
            </a:extLst>
          </p:cNvPr>
          <p:cNvSpPr/>
          <p:nvPr/>
        </p:nvSpPr>
        <p:spPr>
          <a:xfrm rot="10800000">
            <a:off x="6240016" y="3284984"/>
            <a:ext cx="437018" cy="504056"/>
          </a:xfrm>
          <a:prstGeom prst="up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Up Arrow 9">
            <a:extLst>
              <a:ext uri="{FF2B5EF4-FFF2-40B4-BE49-F238E27FC236}">
                <a16:creationId xmlns:a16="http://schemas.microsoft.com/office/drawing/2014/main" id="{9F4477E4-47A4-907C-F7A2-B0A75CDB5562}"/>
              </a:ext>
            </a:extLst>
          </p:cNvPr>
          <p:cNvSpPr/>
          <p:nvPr/>
        </p:nvSpPr>
        <p:spPr>
          <a:xfrm rot="10800000">
            <a:off x="6240017" y="4293096"/>
            <a:ext cx="437018" cy="504056"/>
          </a:xfrm>
          <a:prstGeom prst="up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93120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p:txBody>
          <a:bodyPr/>
          <a:lstStyle/>
          <a:p>
            <a:pPr algn="ctr">
              <a:buFont typeface="Wingdings" pitchFamily="2" charset="2"/>
              <a:buNone/>
            </a:pPr>
            <a:r>
              <a:rPr lang="sr-Cyrl-CS" dirty="0">
                <a:solidFill>
                  <a:srgbClr val="0000FF"/>
                </a:solidFill>
                <a:latin typeface="Palatino Linotype" pitchFamily="18" charset="0"/>
                <a:cs typeface="Arial" pitchFamily="34" charset="0"/>
              </a:rPr>
              <a:t>„</a:t>
            </a:r>
            <a:r>
              <a:rPr lang="en-GB" dirty="0">
                <a:solidFill>
                  <a:srgbClr val="0000FF"/>
                </a:solidFill>
                <a:latin typeface="Palatino Linotype" pitchFamily="18" charset="0"/>
                <a:cs typeface="Arial" pitchFamily="34" charset="0"/>
              </a:rPr>
              <a:t> Death occurs because exhausted tissue cannot be endlessly renewed and because the number of cell divisions of an individual cell is finite</a:t>
            </a:r>
            <a:r>
              <a:rPr lang="sr-Cyrl-CS" dirty="0">
                <a:solidFill>
                  <a:srgbClr val="0000FF"/>
                </a:solidFill>
                <a:latin typeface="Palatino Linotype" pitchFamily="18" charset="0"/>
                <a:cs typeface="Arial" pitchFamily="34" charset="0"/>
              </a:rPr>
              <a:t>.“</a:t>
            </a:r>
            <a:endParaRPr lang="sr-Latn-CS" dirty="0">
              <a:solidFill>
                <a:srgbClr val="0000FF"/>
              </a:solidFill>
              <a:latin typeface="Palatino Linotype" pitchFamily="18" charset="0"/>
              <a:cs typeface="Arial" pitchFamily="34" charset="0"/>
            </a:endParaRPr>
          </a:p>
          <a:p>
            <a:pPr algn="ctr">
              <a:buFont typeface="Wingdings" pitchFamily="2" charset="2"/>
              <a:buNone/>
            </a:pPr>
            <a:r>
              <a:rPr lang="sr-Latn-CS" dirty="0">
                <a:latin typeface="Palatino Linotype" pitchFamily="18" charset="0"/>
                <a:cs typeface="Arial" pitchFamily="34" charset="0"/>
              </a:rPr>
              <a:t>August Weissmann, </a:t>
            </a:r>
            <a:r>
              <a:rPr lang="en-US" dirty="0">
                <a:latin typeface="Palatino Linotype" pitchFamily="18" charset="0"/>
                <a:cs typeface="Arial" pitchFamily="34" charset="0"/>
              </a:rPr>
              <a:t>biologist</a:t>
            </a:r>
            <a:r>
              <a:rPr lang="sr-Latn-CS" dirty="0">
                <a:latin typeface="Palatino Linotype" pitchFamily="18" charset="0"/>
                <a:cs typeface="Arial" pitchFamily="34" charset="0"/>
              </a:rPr>
              <a:t> 1881.</a:t>
            </a:r>
            <a:endParaRPr lang="en-US" dirty="0">
              <a:latin typeface="Palatino Linotype" pitchFamily="18" charset="0"/>
              <a:cs typeface="Arial" pitchFamily="34" charset="0"/>
            </a:endParaRPr>
          </a:p>
        </p:txBody>
      </p:sp>
      <p:sp>
        <p:nvSpPr>
          <p:cNvPr id="5"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Immortalization and oncogenesis</a:t>
            </a:r>
            <a:endParaRPr lang="en-US" sz="2800" b="1" dirty="0">
              <a:solidFill>
                <a:schemeClr val="bg1"/>
              </a:solidFill>
              <a:latin typeface="Palatino Linotype" pitchFamily="18" charset="0"/>
              <a:ea typeface="+mj-ea"/>
              <a:cs typeface="+mj-cs"/>
            </a:endParaRPr>
          </a:p>
        </p:txBody>
      </p:sp>
    </p:spTree>
    <p:extLst>
      <p:ext uri="{BB962C8B-B14F-4D97-AF65-F5344CB8AC3E}">
        <p14:creationId xmlns:p14="http://schemas.microsoft.com/office/powerpoint/2010/main" val="30688656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sz="half" idx="1"/>
          </p:nvPr>
        </p:nvSpPr>
        <p:spPr>
          <a:xfrm>
            <a:off x="335360" y="1196454"/>
            <a:ext cx="11521280" cy="2592586"/>
          </a:xfrm>
        </p:spPr>
        <p:txBody>
          <a:bodyPr>
            <a:normAutofit/>
          </a:bodyPr>
          <a:lstStyle/>
          <a:p>
            <a:pPr>
              <a:buClr>
                <a:schemeClr val="accent1"/>
              </a:buClr>
              <a:buFont typeface="Courier New" pitchFamily="49" charset="0"/>
              <a:buChar char="o"/>
            </a:pPr>
            <a:r>
              <a:rPr lang="en-US" sz="2400" dirty="0">
                <a:latin typeface="Palatino Linotype" pitchFamily="18" charset="0"/>
                <a:cs typeface="Arial" pitchFamily="34" charset="0"/>
              </a:rPr>
              <a:t>1960. Leonard Hayflick- limited replicative potential (50-100 divisions)</a:t>
            </a:r>
          </a:p>
          <a:p>
            <a:pPr>
              <a:buClr>
                <a:schemeClr val="accent1"/>
              </a:buClr>
              <a:buFont typeface="Courier New" pitchFamily="49" charset="0"/>
              <a:buChar char="o"/>
            </a:pPr>
            <a:r>
              <a:rPr lang="en-US" sz="2400" dirty="0">
                <a:solidFill>
                  <a:srgbClr val="0070C0"/>
                </a:solidFill>
                <a:latin typeface="Palatino Linotype" pitchFamily="18" charset="0"/>
                <a:cs typeface="Arial" pitchFamily="34" charset="0"/>
              </a:rPr>
              <a:t>replicative aging</a:t>
            </a:r>
            <a:r>
              <a:rPr lang="en-US" sz="2400" dirty="0">
                <a:latin typeface="Palatino Linotype" pitchFamily="18" charset="0"/>
                <a:cs typeface="Arial" pitchFamily="34" charset="0"/>
              </a:rPr>
              <a:t>- mechanism of protection against malignancy - </a:t>
            </a:r>
            <a:r>
              <a:rPr lang="en-US" sz="2400" dirty="0">
                <a:solidFill>
                  <a:srgbClr val="0070C0"/>
                </a:solidFill>
                <a:latin typeface="Palatino Linotype" pitchFamily="18" charset="0"/>
                <a:cs typeface="Arial" pitchFamily="34" charset="0"/>
              </a:rPr>
              <a:t>shortening of telomeres</a:t>
            </a:r>
          </a:p>
          <a:p>
            <a:pPr>
              <a:buClr>
                <a:schemeClr val="accent1"/>
              </a:buClr>
              <a:buFont typeface="Courier New" pitchFamily="49" charset="0"/>
              <a:buChar char="o"/>
            </a:pPr>
            <a:r>
              <a:rPr lang="en-US" sz="2400" dirty="0">
                <a:latin typeface="Palatino Linotype" pitchFamily="18" charset="0"/>
                <a:cs typeface="Arial" pitchFamily="34" charset="0"/>
              </a:rPr>
              <a:t>specialized nucleoprotein complexes - RNA primer for the start of replication (25-200bp)</a:t>
            </a:r>
          </a:p>
          <a:p>
            <a:pPr>
              <a:buClr>
                <a:schemeClr val="accent1"/>
              </a:buClr>
              <a:buFont typeface="Courier New" pitchFamily="49" charset="0"/>
              <a:buChar char="o"/>
            </a:pPr>
            <a:r>
              <a:rPr lang="en-US" sz="2400" dirty="0">
                <a:latin typeface="Palatino Linotype" pitchFamily="18" charset="0"/>
                <a:cs typeface="Arial" pitchFamily="34" charset="0"/>
              </a:rPr>
              <a:t>1932 Hermann </a:t>
            </a:r>
            <a:r>
              <a:rPr lang="en-US" sz="2400" dirty="0" err="1">
                <a:latin typeface="Palatino Linotype" pitchFamily="18" charset="0"/>
                <a:cs typeface="Arial" pitchFamily="34" charset="0"/>
              </a:rPr>
              <a:t>Myollar</a:t>
            </a:r>
            <a:r>
              <a:rPr lang="en-US" sz="2400" dirty="0">
                <a:latin typeface="Palatino Linotype" pitchFamily="18" charset="0"/>
                <a:cs typeface="Arial" pitchFamily="34" charset="0"/>
              </a:rPr>
              <a:t>, Nobel prize winner "Telomere"</a:t>
            </a:r>
          </a:p>
        </p:txBody>
      </p:sp>
      <p:pic>
        <p:nvPicPr>
          <p:cNvPr id="19463" name="Picture 7" descr="tel_action"/>
          <p:cNvPicPr>
            <a:picLocks noGrp="1" noChangeAspect="1" noChangeArrowheads="1"/>
          </p:cNvPicPr>
          <p:nvPr>
            <p:ph sz="half" idx="2"/>
          </p:nvPr>
        </p:nvPicPr>
        <p:blipFill>
          <a:blip r:embed="rId2" cstate="print"/>
          <a:srcRect/>
          <a:stretch>
            <a:fillRect/>
          </a:stretch>
        </p:blipFill>
        <p:spPr>
          <a:xfrm>
            <a:off x="2927350" y="4581526"/>
            <a:ext cx="6553200" cy="2087563"/>
          </a:xfrm>
          <a:noFill/>
          <a:ln/>
        </p:spPr>
      </p:pic>
      <p:sp>
        <p:nvSpPr>
          <p:cNvPr id="4"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replicative aging</a:t>
            </a:r>
            <a:endParaRPr lang="en-US" sz="2800" b="1" dirty="0">
              <a:solidFill>
                <a:schemeClr val="bg1"/>
              </a:solidFill>
              <a:latin typeface="Palatino Linotype" pitchFamily="18" charset="0"/>
              <a:ea typeface="+mj-ea"/>
              <a:cs typeface="+mj-cs"/>
            </a:endParaRPr>
          </a:p>
        </p:txBody>
      </p:sp>
    </p:spTree>
    <p:extLst>
      <p:ext uri="{BB962C8B-B14F-4D97-AF65-F5344CB8AC3E}">
        <p14:creationId xmlns:p14="http://schemas.microsoft.com/office/powerpoint/2010/main" val="3570129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5520" y="1268760"/>
            <a:ext cx="3322712" cy="1080120"/>
          </a:xfrm>
        </p:spPr>
        <p:txBody>
          <a:bodyPr>
            <a:normAutofit/>
          </a:bodyPr>
          <a:lstStyle/>
          <a:p>
            <a:pPr>
              <a:buClr>
                <a:schemeClr val="accent1"/>
              </a:buClr>
              <a:buNone/>
            </a:pPr>
            <a:r>
              <a:rPr lang="en-US" sz="2400" dirty="0">
                <a:latin typeface="Palatino Linotype" pitchFamily="18" charset="0"/>
              </a:rPr>
              <a:t>10 </a:t>
            </a:r>
            <a:r>
              <a:rPr lang="sr-Cyrl-CS" sz="2400" dirty="0">
                <a:latin typeface="Palatino Linotype" pitchFamily="18" charset="0"/>
              </a:rPr>
              <a:t>х</a:t>
            </a:r>
            <a:r>
              <a:rPr lang="en-US" sz="2400" dirty="0">
                <a:latin typeface="Palatino Linotype" pitchFamily="18" charset="0"/>
              </a:rPr>
              <a:t> 1</a:t>
            </a:r>
            <a:r>
              <a:rPr lang="sr-Cyrl-CS" sz="2400" dirty="0">
                <a:latin typeface="Palatino Linotype" pitchFamily="18" charset="0"/>
              </a:rPr>
              <a:t>0</a:t>
            </a:r>
            <a:r>
              <a:rPr lang="sr-Cyrl-CS" sz="2400" baseline="30000" dirty="0">
                <a:latin typeface="Palatino Linotype" pitchFamily="18" charset="0"/>
              </a:rPr>
              <a:t>9</a:t>
            </a:r>
            <a:r>
              <a:rPr lang="sr-Cyrl-CS" sz="2400" dirty="0">
                <a:latin typeface="Palatino Linotype" pitchFamily="18" charset="0"/>
              </a:rPr>
              <a:t> </a:t>
            </a:r>
            <a:r>
              <a:rPr lang="en-US" sz="2400" dirty="0">
                <a:latin typeface="Palatino Linotype" pitchFamily="18" charset="0"/>
              </a:rPr>
              <a:t>cells</a:t>
            </a:r>
            <a:r>
              <a:rPr lang="sr-Cyrl-CS" sz="2400" dirty="0">
                <a:latin typeface="Palatino Linotype" pitchFamily="18" charset="0"/>
              </a:rPr>
              <a:t>/24</a:t>
            </a:r>
            <a:r>
              <a:rPr lang="sr-Latn-CS" sz="2400" dirty="0">
                <a:latin typeface="Palatino Linotype" pitchFamily="18" charset="0"/>
              </a:rPr>
              <a:t>h</a:t>
            </a:r>
            <a:endParaRPr lang="sr-Cyrl-CS" sz="2400" dirty="0">
              <a:latin typeface="Palatino Linotype" pitchFamily="18" charset="0"/>
            </a:endParaRPr>
          </a:p>
          <a:p>
            <a:pPr>
              <a:buClr>
                <a:schemeClr val="accent1"/>
              </a:buClr>
              <a:buNone/>
            </a:pPr>
            <a:r>
              <a:rPr lang="en-GB" sz="2400" dirty="0">
                <a:latin typeface="Palatino Linotype" pitchFamily="18" charset="0"/>
              </a:rPr>
              <a:t>growth and dying</a:t>
            </a:r>
            <a:endParaRPr lang="sr-Cyrl-CS" sz="2400" dirty="0">
              <a:latin typeface="Palatino Linotype" pitchFamily="18" charset="0"/>
            </a:endParaRPr>
          </a:p>
        </p:txBody>
      </p:sp>
      <p:pic>
        <p:nvPicPr>
          <p:cNvPr id="1026" name="Picture 2" descr="D:\FILES\NASTAVA FULL\2013\onkologija 2013\nastavna jedinica 04\teeter-totter-with-labels1.jpg"/>
          <p:cNvPicPr>
            <a:picLocks noChangeAspect="1" noChangeArrowheads="1"/>
          </p:cNvPicPr>
          <p:nvPr/>
        </p:nvPicPr>
        <p:blipFill>
          <a:blip r:embed="rId2" cstate="print"/>
          <a:srcRect b="17144"/>
          <a:stretch>
            <a:fillRect/>
          </a:stretch>
        </p:blipFill>
        <p:spPr bwMode="auto">
          <a:xfrm>
            <a:off x="2567609" y="2553096"/>
            <a:ext cx="6963249" cy="3828233"/>
          </a:xfrm>
          <a:prstGeom prst="rect">
            <a:avLst/>
          </a:prstGeom>
          <a:noFill/>
        </p:spPr>
      </p:pic>
      <p:sp>
        <p:nvSpPr>
          <p:cNvPr id="6" name="Content Placeholder 2"/>
          <p:cNvSpPr txBox="1">
            <a:spLocks/>
          </p:cNvSpPr>
          <p:nvPr/>
        </p:nvSpPr>
        <p:spPr>
          <a:xfrm>
            <a:off x="2783632" y="3212976"/>
            <a:ext cx="2880320" cy="504056"/>
          </a:xfrm>
          <a:prstGeom prst="rect">
            <a:avLst/>
          </a:prstGeom>
        </p:spPr>
        <p:txBody>
          <a:bodyPr vert="horz" lIns="91440" tIns="45720" rIns="91440" bIns="45720" rtlCol="0">
            <a:normAutofit/>
          </a:bodyPr>
          <a:lstStyle/>
          <a:p>
            <a:pPr marL="342900" indent="-342900">
              <a:spcBef>
                <a:spcPct val="20000"/>
              </a:spcBef>
              <a:buClr>
                <a:schemeClr val="accent1"/>
              </a:buClr>
              <a:defRPr/>
            </a:pPr>
            <a:r>
              <a:rPr lang="en-GB" sz="2400" dirty="0">
                <a:solidFill>
                  <a:schemeClr val="tx2">
                    <a:lumMod val="75000"/>
                  </a:schemeClr>
                </a:solidFill>
                <a:latin typeface="Palatino Linotype" pitchFamily="18" charset="0"/>
              </a:rPr>
              <a:t>proliferation</a:t>
            </a:r>
            <a:endParaRPr lang="sr-Cyrl-CS" sz="2400" dirty="0">
              <a:solidFill>
                <a:schemeClr val="tx2">
                  <a:lumMod val="75000"/>
                </a:schemeClr>
              </a:solidFill>
              <a:latin typeface="Palatino Linotype" pitchFamily="18" charset="0"/>
            </a:endParaRPr>
          </a:p>
        </p:txBody>
      </p:sp>
      <p:sp>
        <p:nvSpPr>
          <p:cNvPr id="7" name="Content Placeholder 2"/>
          <p:cNvSpPr txBox="1">
            <a:spLocks/>
          </p:cNvSpPr>
          <p:nvPr/>
        </p:nvSpPr>
        <p:spPr>
          <a:xfrm>
            <a:off x="3143672" y="4941168"/>
            <a:ext cx="1512168" cy="50405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dirty="0">
              <a:latin typeface="Palatino Linotype" pitchFamily="18" charset="0"/>
            </a:endParaRPr>
          </a:p>
        </p:txBody>
      </p:sp>
      <p:sp>
        <p:nvSpPr>
          <p:cNvPr id="8" name="Content Placeholder 2"/>
          <p:cNvSpPr txBox="1">
            <a:spLocks/>
          </p:cNvSpPr>
          <p:nvPr/>
        </p:nvSpPr>
        <p:spPr>
          <a:xfrm>
            <a:off x="7176120" y="5013176"/>
            <a:ext cx="1512168" cy="50405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dirty="0">
              <a:latin typeface="Palatino Linotype" pitchFamily="18" charset="0"/>
            </a:endParaRPr>
          </a:p>
        </p:txBody>
      </p:sp>
      <p:sp>
        <p:nvSpPr>
          <p:cNvPr id="9" name="Content Placeholder 2"/>
          <p:cNvSpPr txBox="1">
            <a:spLocks/>
          </p:cNvSpPr>
          <p:nvPr/>
        </p:nvSpPr>
        <p:spPr>
          <a:xfrm>
            <a:off x="4295800" y="5877272"/>
            <a:ext cx="3888432" cy="50405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dirty="0">
              <a:latin typeface="Palatino Linotype" pitchFamily="18" charset="0"/>
            </a:endParaRPr>
          </a:p>
        </p:txBody>
      </p:sp>
      <p:sp>
        <p:nvSpPr>
          <p:cNvPr id="10" name="Content Placeholder 2"/>
          <p:cNvSpPr txBox="1">
            <a:spLocks/>
          </p:cNvSpPr>
          <p:nvPr/>
        </p:nvSpPr>
        <p:spPr>
          <a:xfrm>
            <a:off x="6968480" y="3356992"/>
            <a:ext cx="1647800" cy="504056"/>
          </a:xfrm>
          <a:prstGeom prst="rect">
            <a:avLst/>
          </a:prstGeom>
        </p:spPr>
        <p:txBody>
          <a:bodyPr vert="horz" lIns="91440" tIns="45720" rIns="91440" bIns="45720" rtlCol="0">
            <a:normAutofit/>
          </a:bodyPr>
          <a:lstStyle/>
          <a:p>
            <a:pPr marL="342900" indent="-342900">
              <a:spcBef>
                <a:spcPct val="20000"/>
              </a:spcBef>
              <a:buClr>
                <a:schemeClr val="accent1"/>
              </a:buClr>
              <a:defRPr/>
            </a:pPr>
            <a:r>
              <a:rPr lang="en-GB" sz="2400" dirty="0">
                <a:solidFill>
                  <a:schemeClr val="tx2">
                    <a:lumMod val="75000"/>
                  </a:schemeClr>
                </a:solidFill>
                <a:latin typeface="Palatino Linotype" pitchFamily="18" charset="0"/>
              </a:rPr>
              <a:t>apoptosis</a:t>
            </a:r>
            <a:endParaRPr lang="sr-Cyrl-CS" sz="2400" dirty="0">
              <a:solidFill>
                <a:schemeClr val="tx2">
                  <a:lumMod val="75000"/>
                </a:schemeClr>
              </a:solidFill>
              <a:latin typeface="Palatino Linotype" pitchFamily="18" charset="0"/>
            </a:endParaRPr>
          </a:p>
        </p:txBody>
      </p:sp>
      <p:sp>
        <p:nvSpPr>
          <p:cNvPr id="12"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3200" b="1" dirty="0">
                <a:solidFill>
                  <a:schemeClr val="bg1"/>
                </a:solidFill>
                <a:latin typeface="Palatino Linotype" pitchFamily="18" charset="0"/>
                <a:ea typeface="+mj-ea"/>
                <a:cs typeface="+mj-cs"/>
              </a:rPr>
              <a:t>let us remind ourselves...</a:t>
            </a:r>
            <a:endParaRPr lang="en-US" sz="3200" b="1" dirty="0">
              <a:solidFill>
                <a:schemeClr val="bg1"/>
              </a:solidFill>
              <a:latin typeface="Palatino Linotype" pitchFamily="18" charset="0"/>
              <a:ea typeface="+mj-ea"/>
              <a:cs typeface="+mj-cs"/>
            </a:endParaRPr>
          </a:p>
        </p:txBody>
      </p:sp>
    </p:spTree>
    <p:extLst>
      <p:ext uri="{BB962C8B-B14F-4D97-AF65-F5344CB8AC3E}">
        <p14:creationId xmlns:p14="http://schemas.microsoft.com/office/powerpoint/2010/main" val="25237410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noChangeArrowheads="1"/>
          </p:cNvSpPr>
          <p:nvPr>
            <p:ph type="body" idx="1"/>
          </p:nvPr>
        </p:nvSpPr>
        <p:spPr>
          <a:xfrm>
            <a:off x="335360" y="1340769"/>
            <a:ext cx="11521280" cy="4525963"/>
          </a:xfrm>
        </p:spPr>
        <p:txBody>
          <a:bodyPr>
            <a:normAutofit/>
          </a:bodyPr>
          <a:lstStyle/>
          <a:p>
            <a:pPr lvl="1">
              <a:buClr>
                <a:schemeClr val="accent1"/>
              </a:buClr>
              <a:buSzPct val="70000"/>
              <a:buFont typeface="Courier New" pitchFamily="49" charset="0"/>
              <a:buChar char="o"/>
            </a:pPr>
            <a:r>
              <a:rPr lang="en-GB" dirty="0">
                <a:solidFill>
                  <a:srgbClr val="0000FF"/>
                </a:solidFill>
                <a:latin typeface="Palatino Linotype" pitchFamily="18" charset="0"/>
                <a:cs typeface="Arial" pitchFamily="34" charset="0"/>
              </a:rPr>
              <a:t>accumulation of </a:t>
            </a:r>
            <a:r>
              <a:rPr lang="en-GB" dirty="0" err="1">
                <a:solidFill>
                  <a:srgbClr val="0000FF"/>
                </a:solidFill>
                <a:latin typeface="Palatino Linotype" pitchFamily="18" charset="0"/>
                <a:cs typeface="Arial" pitchFamily="34" charset="0"/>
              </a:rPr>
              <a:t>cdk</a:t>
            </a:r>
            <a:r>
              <a:rPr lang="en-GB" dirty="0">
                <a:solidFill>
                  <a:srgbClr val="0000FF"/>
                </a:solidFill>
                <a:latin typeface="Palatino Linotype" pitchFamily="18" charset="0"/>
                <a:cs typeface="Arial" pitchFamily="34" charset="0"/>
              </a:rPr>
              <a:t> inhibitor</a:t>
            </a:r>
          </a:p>
          <a:p>
            <a:pPr lvl="1">
              <a:buClr>
                <a:schemeClr val="accent1"/>
              </a:buClr>
              <a:buSzPct val="70000"/>
              <a:buFont typeface="Courier New" pitchFamily="49" charset="0"/>
              <a:buChar char="o"/>
            </a:pPr>
            <a:r>
              <a:rPr lang="en-GB" dirty="0" err="1">
                <a:solidFill>
                  <a:srgbClr val="0000FF"/>
                </a:solidFill>
                <a:latin typeface="Palatino Linotype" pitchFamily="18" charset="0"/>
                <a:cs typeface="Arial" pitchFamily="34" charset="0"/>
              </a:rPr>
              <a:t>scell</a:t>
            </a:r>
            <a:r>
              <a:rPr lang="en-GB" dirty="0">
                <a:solidFill>
                  <a:srgbClr val="0000FF"/>
                </a:solidFill>
                <a:latin typeface="Palatino Linotype" pitchFamily="18" charset="0"/>
                <a:cs typeface="Arial" pitchFamily="34" charset="0"/>
              </a:rPr>
              <a:t> cycle arrest</a:t>
            </a:r>
          </a:p>
          <a:p>
            <a:pPr lvl="1">
              <a:buClr>
                <a:schemeClr val="accent1"/>
              </a:buClr>
              <a:buSzPct val="70000"/>
              <a:buFont typeface="Courier New" pitchFamily="49" charset="0"/>
              <a:buChar char="o"/>
            </a:pPr>
            <a:endParaRPr lang="sr-Cyrl-CS" dirty="0">
              <a:solidFill>
                <a:srgbClr val="0000FF"/>
              </a:solidFill>
              <a:latin typeface="Palatino Linotype" pitchFamily="18" charset="0"/>
              <a:cs typeface="Arial" pitchFamily="34" charset="0"/>
            </a:endParaRPr>
          </a:p>
          <a:p>
            <a:pPr>
              <a:buClr>
                <a:schemeClr val="accent1"/>
              </a:buClr>
              <a:buFont typeface="Courier New" pitchFamily="49" charset="0"/>
              <a:buChar char="o"/>
            </a:pPr>
            <a:r>
              <a:rPr lang="en-GB" sz="2400" dirty="0">
                <a:latin typeface="Palatino Linotype" pitchFamily="18" charset="0"/>
                <a:cs typeface="Arial" pitchFamily="34" charset="0"/>
              </a:rPr>
              <a:t>mitotic clock (number of divisions and cell lifespan)</a:t>
            </a:r>
          </a:p>
          <a:p>
            <a:pPr>
              <a:buClr>
                <a:schemeClr val="accent1"/>
              </a:buClr>
              <a:buFont typeface="Courier New" pitchFamily="49" charset="0"/>
              <a:buChar char="o"/>
            </a:pPr>
            <a:r>
              <a:rPr lang="en-GB" sz="2400" dirty="0">
                <a:latin typeface="Palatino Linotype" pitchFamily="18" charset="0"/>
                <a:cs typeface="Arial" pitchFamily="34" charset="0"/>
              </a:rPr>
              <a:t>increased telomerase activity in most primary </a:t>
            </a:r>
            <a:r>
              <a:rPr lang="en-GB" sz="2400" dirty="0" err="1">
                <a:latin typeface="Palatino Linotype" pitchFamily="18" charset="0"/>
                <a:cs typeface="Arial" pitchFamily="34" charset="0"/>
              </a:rPr>
              <a:t>tumors</a:t>
            </a:r>
            <a:endParaRPr lang="en-GB" sz="2400" dirty="0">
              <a:latin typeface="Palatino Linotype" pitchFamily="18" charset="0"/>
              <a:cs typeface="Arial" pitchFamily="34" charset="0"/>
            </a:endParaRPr>
          </a:p>
          <a:p>
            <a:pPr>
              <a:buClr>
                <a:schemeClr val="accent1"/>
              </a:buClr>
              <a:buFont typeface="Courier New" pitchFamily="49" charset="0"/>
              <a:buChar char="o"/>
            </a:pPr>
            <a:r>
              <a:rPr lang="en-GB" sz="2400" dirty="0">
                <a:latin typeface="Palatino Linotype" pitchFamily="18" charset="0"/>
                <a:cs typeface="Arial" pitchFamily="34" charset="0"/>
              </a:rPr>
              <a:t>potential targets in anti-</a:t>
            </a:r>
            <a:r>
              <a:rPr lang="en-GB" sz="2400" dirty="0" err="1">
                <a:latin typeface="Palatino Linotype" pitchFamily="18" charset="0"/>
                <a:cs typeface="Arial" pitchFamily="34" charset="0"/>
              </a:rPr>
              <a:t>tumor</a:t>
            </a:r>
            <a:r>
              <a:rPr lang="en-GB" sz="2400" dirty="0">
                <a:latin typeface="Palatino Linotype" pitchFamily="18" charset="0"/>
                <a:cs typeface="Arial" pitchFamily="34" charset="0"/>
              </a:rPr>
              <a:t> therapy</a:t>
            </a:r>
            <a:endParaRPr lang="en-US" sz="2400" dirty="0">
              <a:latin typeface="Palatino Linotype" pitchFamily="18" charset="0"/>
              <a:cs typeface="Arial" pitchFamily="34" charset="0"/>
            </a:endParaRPr>
          </a:p>
        </p:txBody>
      </p:sp>
      <p:sp>
        <p:nvSpPr>
          <p:cNvPr id="3"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replicative aging</a:t>
            </a:r>
            <a:endParaRPr lang="en-US" sz="2800" b="1" dirty="0">
              <a:solidFill>
                <a:schemeClr val="bg1"/>
              </a:solidFill>
              <a:latin typeface="Palatino Linotype" pitchFamily="18" charset="0"/>
              <a:ea typeface="+mj-ea"/>
              <a:cs typeface="+mj-cs"/>
            </a:endParaRPr>
          </a:p>
        </p:txBody>
      </p:sp>
    </p:spTree>
    <p:extLst>
      <p:ext uri="{BB962C8B-B14F-4D97-AF65-F5344CB8AC3E}">
        <p14:creationId xmlns:p14="http://schemas.microsoft.com/office/powerpoint/2010/main" val="11578526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35360" y="1052737"/>
            <a:ext cx="11521280" cy="2862322"/>
          </a:xfrm>
          <a:prstGeom prst="rect">
            <a:avLst/>
          </a:prstGeom>
        </p:spPr>
        <p:txBody>
          <a:bodyPr wrap="square">
            <a:spAutoFit/>
          </a:bodyPr>
          <a:lstStyle/>
          <a:p>
            <a:pPr algn="just"/>
            <a:r>
              <a:rPr lang="en-GB" sz="2000" dirty="0">
                <a:solidFill>
                  <a:srgbClr val="FF0000"/>
                </a:solidFill>
                <a:latin typeface="Palatino Linotype" pitchFamily="18" charset="0"/>
                <a:cs typeface="Arial" pitchFamily="34" charset="0"/>
              </a:rPr>
              <a:t>Early stages of oncogenesis</a:t>
            </a:r>
            <a:r>
              <a:rPr lang="en-GB" sz="2000" dirty="0">
                <a:latin typeface="Palatino Linotype" pitchFamily="18" charset="0"/>
                <a:cs typeface="Arial" pitchFamily="34" charset="0"/>
              </a:rPr>
              <a:t>, autophagy</a:t>
            </a:r>
            <a:r>
              <a:rPr lang="sr-Cyrl-CS" sz="2000" dirty="0">
                <a:latin typeface="Palatino Linotype" pitchFamily="18" charset="0"/>
                <a:cs typeface="Arial" pitchFamily="34" charset="0"/>
              </a:rPr>
              <a:t>            </a:t>
            </a:r>
            <a:r>
              <a:rPr lang="en-GB" sz="2000" dirty="0" err="1">
                <a:latin typeface="Palatino Linotype" pitchFamily="18" charset="0"/>
                <a:cs typeface="Arial" pitchFamily="34" charset="0"/>
              </a:rPr>
              <a:t>tumor</a:t>
            </a:r>
            <a:r>
              <a:rPr lang="en-GB" sz="2000" dirty="0">
                <a:latin typeface="Palatino Linotype" pitchFamily="18" charset="0"/>
                <a:cs typeface="Arial" pitchFamily="34" charset="0"/>
              </a:rPr>
              <a:t> suppressor</a:t>
            </a:r>
            <a:endParaRPr lang="sr-Cyrl-CS" sz="2000" dirty="0">
              <a:latin typeface="Palatino Linotype" pitchFamily="18" charset="0"/>
              <a:cs typeface="Arial" pitchFamily="34" charset="0"/>
            </a:endParaRPr>
          </a:p>
          <a:p>
            <a:pPr algn="just"/>
            <a:endParaRPr lang="sr-Cyrl-CS" sz="2000" dirty="0">
              <a:latin typeface="Palatino Linotype" pitchFamily="18" charset="0"/>
              <a:cs typeface="Arial" pitchFamily="34" charset="0"/>
            </a:endParaRPr>
          </a:p>
          <a:p>
            <a:pPr algn="just"/>
            <a:r>
              <a:rPr lang="en-GB" sz="2000" dirty="0">
                <a:latin typeface="Palatino Linotype" pitchFamily="18" charset="0"/>
                <a:cs typeface="Arial" pitchFamily="34" charset="0"/>
              </a:rPr>
              <a:t>Higher level of protein synthesis for </a:t>
            </a:r>
            <a:r>
              <a:rPr lang="en-GB" sz="2000" dirty="0" err="1">
                <a:latin typeface="Palatino Linotype" pitchFamily="18" charset="0"/>
                <a:cs typeface="Arial" pitchFamily="34" charset="0"/>
              </a:rPr>
              <a:t>tumor</a:t>
            </a:r>
            <a:r>
              <a:rPr lang="en-GB" sz="2000" dirty="0">
                <a:latin typeface="Palatino Linotype" pitchFamily="18" charset="0"/>
                <a:cs typeface="Arial" pitchFamily="34" charset="0"/>
              </a:rPr>
              <a:t> growth</a:t>
            </a:r>
          </a:p>
          <a:p>
            <a:pPr algn="just"/>
            <a:endParaRPr lang="sr-Cyrl-CS" sz="2000" dirty="0">
              <a:latin typeface="Palatino Linotype" pitchFamily="18" charset="0"/>
              <a:cs typeface="Arial" pitchFamily="34" charset="0"/>
            </a:endParaRPr>
          </a:p>
          <a:p>
            <a:pPr algn="just"/>
            <a:r>
              <a:rPr lang="en-GB" sz="2000" dirty="0">
                <a:latin typeface="Palatino Linotype" pitchFamily="18" charset="0"/>
                <a:cs typeface="Arial" pitchFamily="34" charset="0"/>
              </a:rPr>
              <a:t>Inhibition of autophagy</a:t>
            </a:r>
            <a:r>
              <a:rPr lang="sr-Cyrl-CS" sz="2000" dirty="0">
                <a:latin typeface="Palatino Linotype" pitchFamily="18" charset="0"/>
                <a:cs typeface="Arial" pitchFamily="34" charset="0"/>
              </a:rPr>
              <a:t>            </a:t>
            </a:r>
            <a:r>
              <a:rPr lang="en-GB" sz="2000" dirty="0">
                <a:latin typeface="Palatino Linotype" pitchFamily="18" charset="0"/>
                <a:cs typeface="Arial" pitchFamily="34" charset="0"/>
              </a:rPr>
              <a:t>sustained </a:t>
            </a:r>
            <a:r>
              <a:rPr lang="en-GB" sz="2000" dirty="0" err="1">
                <a:latin typeface="Palatino Linotype" pitchFamily="18" charset="0"/>
                <a:cs typeface="Arial" pitchFamily="34" charset="0"/>
              </a:rPr>
              <a:t>tumor</a:t>
            </a:r>
            <a:r>
              <a:rPr lang="en-GB" sz="2000" dirty="0">
                <a:latin typeface="Palatino Linotype" pitchFamily="18" charset="0"/>
                <a:cs typeface="Arial" pitchFamily="34" charset="0"/>
              </a:rPr>
              <a:t> growth</a:t>
            </a:r>
            <a:endParaRPr lang="sr-Cyrl-CS" sz="2000" dirty="0">
              <a:latin typeface="Palatino Linotype" pitchFamily="18" charset="0"/>
              <a:cs typeface="Arial" pitchFamily="34" charset="0"/>
            </a:endParaRPr>
          </a:p>
          <a:p>
            <a:pPr algn="just"/>
            <a:endParaRPr lang="sr-Cyrl-CS" sz="2000" dirty="0">
              <a:latin typeface="Palatino Linotype" pitchFamily="18" charset="0"/>
              <a:cs typeface="Arial" pitchFamily="34" charset="0"/>
            </a:endParaRPr>
          </a:p>
          <a:p>
            <a:pPr algn="just"/>
            <a:endParaRPr lang="sr-Cyrl-CS" sz="2000" dirty="0">
              <a:latin typeface="Palatino Linotype" pitchFamily="18" charset="0"/>
              <a:cs typeface="Arial" pitchFamily="34" charset="0"/>
            </a:endParaRPr>
          </a:p>
          <a:p>
            <a:pPr algn="just"/>
            <a:r>
              <a:rPr lang="en-GB" sz="2000" dirty="0">
                <a:latin typeface="Palatino Linotype" pitchFamily="18" charset="0"/>
                <a:cs typeface="Arial" pitchFamily="34" charset="0"/>
              </a:rPr>
              <a:t>Autophagy reduces mutation rates and suppresses oncogenesis by eliminating damaged organelles that produce genotoxic factors such as free radicals</a:t>
            </a:r>
            <a:endParaRPr lang="sr-Cyrl-CS" sz="2000" dirty="0">
              <a:latin typeface="Palatino Linotype" pitchFamily="18" charset="0"/>
              <a:cs typeface="Arial" pitchFamily="34" charset="0"/>
            </a:endParaRPr>
          </a:p>
        </p:txBody>
      </p:sp>
      <p:sp>
        <p:nvSpPr>
          <p:cNvPr id="6"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autophagy</a:t>
            </a:r>
            <a:endParaRPr lang="en-US" sz="2800" b="1" dirty="0">
              <a:solidFill>
                <a:schemeClr val="bg1"/>
              </a:solidFill>
              <a:latin typeface="Palatino Linotype" pitchFamily="18" charset="0"/>
              <a:ea typeface="+mj-ea"/>
              <a:cs typeface="+mj-cs"/>
            </a:endParaRPr>
          </a:p>
        </p:txBody>
      </p:sp>
      <p:sp>
        <p:nvSpPr>
          <p:cNvPr id="8" name="Right Arrow 7"/>
          <p:cNvSpPr/>
          <p:nvPr/>
        </p:nvSpPr>
        <p:spPr>
          <a:xfrm>
            <a:off x="4943872" y="1196752"/>
            <a:ext cx="504056" cy="144016"/>
          </a:xfrm>
          <a:prstGeom prst="rightArrow">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3215680" y="2420888"/>
            <a:ext cx="504056" cy="144016"/>
          </a:xfrm>
          <a:prstGeom prst="rightArrow">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35360" y="3140968"/>
            <a:ext cx="11521280" cy="11521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D:\FILES\Onkologija\SKOLSKA 2012\prezentacije\fig_07-007.jpg"/>
          <p:cNvPicPr>
            <a:picLocks noGrp="1" noChangeAspect="1" noChangeArrowheads="1"/>
          </p:cNvPicPr>
          <p:nvPr>
            <p:ph idx="1"/>
          </p:nvPr>
        </p:nvPicPr>
        <p:blipFill>
          <a:blip r:embed="rId2" cstate="print"/>
          <a:srcRect/>
          <a:stretch>
            <a:fillRect/>
          </a:stretch>
        </p:blipFill>
        <p:spPr bwMode="auto">
          <a:xfrm>
            <a:off x="1055440" y="980728"/>
            <a:ext cx="9311555" cy="3366715"/>
          </a:xfrm>
          <a:prstGeom prst="rect">
            <a:avLst/>
          </a:prstGeom>
          <a:noFill/>
        </p:spPr>
      </p:pic>
      <p:sp>
        <p:nvSpPr>
          <p:cNvPr id="5" name="Rectangle 4"/>
          <p:cNvSpPr/>
          <p:nvPr/>
        </p:nvSpPr>
        <p:spPr>
          <a:xfrm>
            <a:off x="335360" y="6033482"/>
            <a:ext cx="11521280" cy="707886"/>
          </a:xfrm>
          <a:prstGeom prst="rect">
            <a:avLst/>
          </a:prstGeom>
        </p:spPr>
        <p:txBody>
          <a:bodyPr wrap="square">
            <a:spAutoFit/>
          </a:bodyPr>
          <a:lstStyle/>
          <a:p>
            <a:pPr algn="just"/>
            <a:r>
              <a:rPr lang="en-GB" sz="2000" dirty="0">
                <a:latin typeface="Palatino Linotype" pitchFamily="18" charset="0"/>
                <a:cs typeface="Arial" pitchFamily="34" charset="0"/>
              </a:rPr>
              <a:t>Also, autophagy induces </a:t>
            </a:r>
            <a:r>
              <a:rPr lang="en-GB" sz="2000" b="1" dirty="0">
                <a:latin typeface="Palatino Linotype" pitchFamily="18" charset="0"/>
                <a:cs typeface="Arial" pitchFamily="34" charset="0"/>
              </a:rPr>
              <a:t>local </a:t>
            </a:r>
            <a:r>
              <a:rPr lang="en-GB" sz="2000" b="1" dirty="0" err="1">
                <a:latin typeface="Palatino Linotype" pitchFamily="18" charset="0"/>
                <a:cs typeface="Arial" pitchFamily="34" charset="0"/>
              </a:rPr>
              <a:t>neoangiogenesis</a:t>
            </a:r>
            <a:r>
              <a:rPr lang="en-GB" sz="2000" dirty="0">
                <a:latin typeface="Palatino Linotype" pitchFamily="18" charset="0"/>
                <a:cs typeface="Arial" pitchFamily="34" charset="0"/>
              </a:rPr>
              <a:t>, through intensifying the proliferation and migration of endothelial cells, which facilitates </a:t>
            </a:r>
            <a:r>
              <a:rPr lang="en-GB" sz="2000" dirty="0" err="1">
                <a:latin typeface="Palatino Linotype" pitchFamily="18" charset="0"/>
                <a:cs typeface="Arial" pitchFamily="34" charset="0"/>
              </a:rPr>
              <a:t>tumor</a:t>
            </a:r>
            <a:r>
              <a:rPr lang="en-GB" sz="2000" dirty="0">
                <a:latin typeface="Palatino Linotype" pitchFamily="18" charset="0"/>
                <a:cs typeface="Arial" pitchFamily="34" charset="0"/>
              </a:rPr>
              <a:t> growth and development.</a:t>
            </a:r>
            <a:endParaRPr lang="sr-Cyrl-CS" sz="2000" dirty="0">
              <a:latin typeface="Palatino Linotype" pitchFamily="18" charset="0"/>
              <a:cs typeface="Arial" pitchFamily="34" charset="0"/>
            </a:endParaRPr>
          </a:p>
        </p:txBody>
      </p:sp>
      <p:sp>
        <p:nvSpPr>
          <p:cNvPr id="6"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Autophagy of </a:t>
            </a:r>
            <a:r>
              <a:rPr lang="en-GB" sz="2800" b="1" dirty="0" err="1">
                <a:solidFill>
                  <a:schemeClr val="bg1"/>
                </a:solidFill>
                <a:latin typeface="Palatino Linotype" pitchFamily="18" charset="0"/>
                <a:ea typeface="+mj-ea"/>
                <a:cs typeface="+mj-cs"/>
              </a:rPr>
              <a:t>tumor</a:t>
            </a:r>
            <a:r>
              <a:rPr lang="en-GB" sz="2800" b="1" dirty="0">
                <a:solidFill>
                  <a:schemeClr val="bg1"/>
                </a:solidFill>
                <a:latin typeface="Palatino Linotype" pitchFamily="18" charset="0"/>
                <a:ea typeface="+mj-ea"/>
                <a:cs typeface="+mj-cs"/>
              </a:rPr>
              <a:t> cells</a:t>
            </a:r>
            <a:endParaRPr lang="en-US" sz="2800" b="1" dirty="0">
              <a:solidFill>
                <a:schemeClr val="bg1"/>
              </a:solidFill>
              <a:latin typeface="Palatino Linotype" pitchFamily="18" charset="0"/>
              <a:ea typeface="+mj-ea"/>
              <a:cs typeface="+mj-cs"/>
            </a:endParaRPr>
          </a:p>
        </p:txBody>
      </p:sp>
      <p:sp>
        <p:nvSpPr>
          <p:cNvPr id="2" name="Rectangle 1">
            <a:extLst>
              <a:ext uri="{FF2B5EF4-FFF2-40B4-BE49-F238E27FC236}">
                <a16:creationId xmlns:a16="http://schemas.microsoft.com/office/drawing/2014/main" id="{8D813F32-E46E-E3C1-65F8-4A0805367073}"/>
              </a:ext>
            </a:extLst>
          </p:cNvPr>
          <p:cNvSpPr/>
          <p:nvPr/>
        </p:nvSpPr>
        <p:spPr>
          <a:xfrm>
            <a:off x="335360" y="4625841"/>
            <a:ext cx="11521280" cy="1015663"/>
          </a:xfrm>
          <a:prstGeom prst="rect">
            <a:avLst/>
          </a:prstGeom>
        </p:spPr>
        <p:txBody>
          <a:bodyPr wrap="square">
            <a:spAutoFit/>
          </a:bodyPr>
          <a:lstStyle/>
          <a:p>
            <a:pPr algn="just"/>
            <a:r>
              <a:rPr lang="en-GB" sz="2000" dirty="0">
                <a:latin typeface="Palatino Linotype" pitchFamily="18" charset="0"/>
              </a:rPr>
              <a:t>Epithelial </a:t>
            </a:r>
            <a:r>
              <a:rPr lang="en-GB" sz="2000" dirty="0" err="1">
                <a:latin typeface="Palatino Linotype" pitchFamily="18" charset="0"/>
              </a:rPr>
              <a:t>tumor</a:t>
            </a:r>
            <a:r>
              <a:rPr lang="en-GB" sz="2000" dirty="0">
                <a:latin typeface="Palatino Linotype" pitchFamily="18" charset="0"/>
              </a:rPr>
              <a:t> cells rapidly proliferate multilayered. Insufficient blood supply induces metabolic stress in the parts of the </a:t>
            </a:r>
            <a:r>
              <a:rPr lang="en-GB" sz="2000" dirty="0" err="1">
                <a:latin typeface="Palatino Linotype" pitchFamily="18" charset="0"/>
              </a:rPr>
              <a:t>tumor</a:t>
            </a:r>
            <a:r>
              <a:rPr lang="en-GB" sz="2000" dirty="0">
                <a:latin typeface="Palatino Linotype" pitchFamily="18" charset="0"/>
              </a:rPr>
              <a:t> furthest from nutrients and oxygen, inside the </a:t>
            </a:r>
            <a:r>
              <a:rPr lang="en-GB" sz="2000" dirty="0" err="1">
                <a:latin typeface="Palatino Linotype" pitchFamily="18" charset="0"/>
              </a:rPr>
              <a:t>tumor</a:t>
            </a:r>
            <a:r>
              <a:rPr lang="en-GB" sz="2000" dirty="0">
                <a:latin typeface="Palatino Linotype" pitchFamily="18" charset="0"/>
              </a:rPr>
              <a:t>. </a:t>
            </a:r>
            <a:r>
              <a:rPr lang="en-GB" sz="2000" dirty="0" err="1">
                <a:latin typeface="Palatino Linotype" pitchFamily="18" charset="0"/>
              </a:rPr>
              <a:t>Tumor</a:t>
            </a:r>
            <a:r>
              <a:rPr lang="en-GB" sz="2000" dirty="0">
                <a:latin typeface="Palatino Linotype" pitchFamily="18" charset="0"/>
              </a:rPr>
              <a:t> cells, in regions of metabolic stress, can survive by </a:t>
            </a:r>
            <a:r>
              <a:rPr lang="en-GB" sz="2000" dirty="0">
                <a:solidFill>
                  <a:srgbClr val="0070C0"/>
                </a:solidFill>
                <a:latin typeface="Palatino Linotype" pitchFamily="18" charset="0"/>
              </a:rPr>
              <a:t>autophagy.</a:t>
            </a:r>
            <a:endParaRPr lang="en-US" sz="2000" dirty="0">
              <a:solidFill>
                <a:srgbClr val="0070C0"/>
              </a:solidFill>
              <a:latin typeface="Palatino Linotype"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7466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C26ACA4F-B48F-3871-7816-2446093A22E6}"/>
              </a:ext>
            </a:extLst>
          </p:cNvPr>
          <p:cNvSpPr>
            <a:spLocks noGrp="1" noChangeArrowheads="1"/>
          </p:cNvSpPr>
          <p:nvPr>
            <p:ph type="title"/>
          </p:nvPr>
        </p:nvSpPr>
        <p:spPr>
          <a:xfrm>
            <a:off x="1127448" y="6093296"/>
            <a:ext cx="9613861" cy="764704"/>
          </a:xfrm>
        </p:spPr>
        <p:txBody>
          <a:bodyPr>
            <a:normAutofit/>
          </a:bodyPr>
          <a:lstStyle/>
          <a:p>
            <a:pPr algn="ctr"/>
            <a:r>
              <a:rPr lang="en-US" altLang="en-US" sz="2800" dirty="0">
                <a:latin typeface="Palatino Linotype" panose="02040502050505030304" pitchFamily="18" charset="0"/>
              </a:rPr>
              <a:t>Final step in tumor development</a:t>
            </a:r>
            <a:r>
              <a:rPr lang="sr-Cyrl-CS" altLang="en-US" sz="2800" dirty="0">
                <a:latin typeface="Palatino Linotype" panose="02040502050505030304" pitchFamily="18" charset="0"/>
              </a:rPr>
              <a:t> (</a:t>
            </a:r>
            <a:r>
              <a:rPr lang="en-US" altLang="en-US" sz="2800" dirty="0">
                <a:latin typeface="Palatino Linotype" panose="02040502050505030304" pitchFamily="18" charset="0"/>
              </a:rPr>
              <a:t>progression</a:t>
            </a:r>
            <a:r>
              <a:rPr lang="sr-Cyrl-CS" altLang="en-US" sz="2800" dirty="0">
                <a:latin typeface="Palatino Linotype" panose="02040502050505030304" pitchFamily="18" charset="0"/>
              </a:rPr>
              <a:t>)</a:t>
            </a:r>
            <a:endParaRPr lang="en-US" altLang="en-US" sz="2800" dirty="0">
              <a:latin typeface="Palatino Linotype" panose="02040502050505030304" pitchFamily="18" charset="0"/>
            </a:endParaRPr>
          </a:p>
        </p:txBody>
      </p:sp>
      <p:pic>
        <p:nvPicPr>
          <p:cNvPr id="4" name="Picture 5">
            <a:extLst>
              <a:ext uri="{FF2B5EF4-FFF2-40B4-BE49-F238E27FC236}">
                <a16:creationId xmlns:a16="http://schemas.microsoft.com/office/drawing/2014/main" id="{5272A502-F599-7968-5975-6D0223CBD08E}"/>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tretch/>
        </p:blipFill>
        <p:spPr>
          <a:xfrm>
            <a:off x="2207568" y="964493"/>
            <a:ext cx="7776864" cy="534482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Rectangle 2">
            <a:extLst>
              <a:ext uri="{FF2B5EF4-FFF2-40B4-BE49-F238E27FC236}">
                <a16:creationId xmlns:a16="http://schemas.microsoft.com/office/drawing/2014/main" id="{2C14F692-77F0-3DD9-065B-D01F525C9ABD}"/>
              </a:ext>
            </a:extLst>
          </p:cNvPr>
          <p:cNvSpPr txBox="1">
            <a:spLocks noChangeArrowheads="1"/>
          </p:cNvSpPr>
          <p:nvPr/>
        </p:nvSpPr>
        <p:spPr>
          <a:xfrm>
            <a:off x="0" y="-26573"/>
            <a:ext cx="12191999" cy="863285"/>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dirty="0">
                <a:solidFill>
                  <a:schemeClr val="bg1"/>
                </a:solidFill>
                <a:latin typeface="Palatino Linotype" panose="02040502050505030304" pitchFamily="18" charset="0"/>
              </a:rPr>
              <a:t>metastasis</a:t>
            </a:r>
          </a:p>
        </p:txBody>
      </p:sp>
    </p:spTree>
    <p:extLst>
      <p:ext uri="{BB962C8B-B14F-4D97-AF65-F5344CB8AC3E}">
        <p14:creationId xmlns:p14="http://schemas.microsoft.com/office/powerpoint/2010/main" val="36864500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a:extLst>
              <a:ext uri="{FF2B5EF4-FFF2-40B4-BE49-F238E27FC236}">
                <a16:creationId xmlns:a16="http://schemas.microsoft.com/office/drawing/2014/main" id="{976A5331-2BE3-45EC-689A-A8F463A8BDDA}"/>
              </a:ext>
            </a:extLst>
          </p:cNvPr>
          <p:cNvSpPr>
            <a:spLocks noGrp="1" noChangeArrowheads="1"/>
          </p:cNvSpPr>
          <p:nvPr>
            <p:ph idx="1"/>
          </p:nvPr>
        </p:nvSpPr>
        <p:spPr>
          <a:xfrm>
            <a:off x="335360" y="1268760"/>
            <a:ext cx="11521280" cy="5112567"/>
          </a:xfrm>
        </p:spPr>
        <p:txBody>
          <a:bodyPr>
            <a:noAutofit/>
          </a:bodyPr>
          <a:lstStyle/>
          <a:p>
            <a:pPr>
              <a:buClr>
                <a:schemeClr val="accent1"/>
              </a:buClr>
              <a:buSzPct val="80000"/>
              <a:buFont typeface="Courier New" panose="02070309020205020404" pitchFamily="49" charset="0"/>
              <a:buChar char="o"/>
            </a:pPr>
            <a:r>
              <a:rPr lang="en-GB" altLang="en-US" sz="2400" dirty="0">
                <a:latin typeface="Palatino Linotype" panose="02040502050505030304" pitchFamily="18" charset="0"/>
              </a:rPr>
              <a:t>Metastasis represents the last step in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progression. As with tumorigenesis,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with metastatic capacity arise through a process analogous to Darwinian natural selection, facilitated by genetic changes. The dominant clone of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in the primary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acquires an "evolutionary advantage" through a series of genetic changes. ability to metastasize.</a:t>
            </a:r>
          </a:p>
          <a:p>
            <a:pPr>
              <a:buClr>
                <a:schemeClr val="accent1"/>
              </a:buClr>
              <a:buSzPct val="80000"/>
              <a:buFont typeface="Courier New" panose="02070309020205020404" pitchFamily="49" charset="0"/>
              <a:buChar char="o"/>
            </a:pPr>
            <a:endParaRPr lang="en-GB" altLang="en-US" sz="2400" dirty="0">
              <a:latin typeface="Palatino Linotype" panose="02040502050505030304" pitchFamily="18" charset="0"/>
            </a:endParaRPr>
          </a:p>
          <a:p>
            <a:pPr>
              <a:buClr>
                <a:schemeClr val="accent1"/>
              </a:buClr>
              <a:buSzPct val="80000"/>
              <a:buFont typeface="Courier New" panose="02070309020205020404" pitchFamily="49" charset="0"/>
              <a:buChar char="o"/>
            </a:pPr>
            <a:r>
              <a:rPr lang="en-GB" altLang="en-US" sz="2400" dirty="0">
                <a:latin typeface="Palatino Linotype" panose="02040502050505030304" pitchFamily="18" charset="0"/>
              </a:rPr>
              <a:t>Another theory holds that metastases arise from a small number of "metastatic forms" in primary </a:t>
            </a:r>
            <a:r>
              <a:rPr lang="en-GB" altLang="en-US" sz="2400" dirty="0" err="1">
                <a:latin typeface="Palatino Linotype" panose="02040502050505030304" pitchFamily="18" charset="0"/>
              </a:rPr>
              <a:t>tumors</a:t>
            </a:r>
            <a:r>
              <a:rPr lang="en-GB" altLang="en-US" sz="2400" dirty="0">
                <a:latin typeface="Palatino Linotype" panose="02040502050505030304" pitchFamily="18" charset="0"/>
              </a:rPr>
              <a:t>. According to this theory, not all primary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have the same metastatic capacity. The ability to metastasize does not give these cells an advantage in growth and they form a small population within the primary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a:t>
            </a:r>
            <a:endParaRPr lang="ru-RU" altLang="en-US" sz="2400" dirty="0">
              <a:latin typeface="Palatino Linotype" panose="02040502050505030304" pitchFamily="18" charset="0"/>
            </a:endParaRPr>
          </a:p>
          <a:p>
            <a:pPr>
              <a:buClr>
                <a:schemeClr val="accent1"/>
              </a:buClr>
              <a:buSzPct val="80000"/>
              <a:buFont typeface="Courier New" panose="02070309020205020404" pitchFamily="49" charset="0"/>
              <a:buChar char="o"/>
            </a:pPr>
            <a:endParaRPr lang="sr-Cyrl-CS" altLang="en-US" sz="2400" dirty="0">
              <a:latin typeface="Palatino Linotype" panose="02040502050505030304" pitchFamily="18" charset="0"/>
            </a:endParaRPr>
          </a:p>
          <a:p>
            <a:pPr>
              <a:buClr>
                <a:schemeClr val="accent1"/>
              </a:buClr>
              <a:buFont typeface="Courier New" panose="02070309020205020404" pitchFamily="49" charset="0"/>
              <a:buChar char="o"/>
            </a:pPr>
            <a:endParaRPr lang="en-US" altLang="en-US" sz="2400" dirty="0">
              <a:latin typeface="Palatino Linotype" panose="02040502050505030304" pitchFamily="18" charset="0"/>
            </a:endParaRPr>
          </a:p>
        </p:txBody>
      </p:sp>
      <p:sp>
        <p:nvSpPr>
          <p:cNvPr id="4" name="Rectangle 2">
            <a:extLst>
              <a:ext uri="{FF2B5EF4-FFF2-40B4-BE49-F238E27FC236}">
                <a16:creationId xmlns:a16="http://schemas.microsoft.com/office/drawing/2014/main" id="{3A6F9BC0-B549-D9DC-881C-BB397B342E19}"/>
              </a:ext>
            </a:extLst>
          </p:cNvPr>
          <p:cNvSpPr txBox="1">
            <a:spLocks noChangeArrowheads="1"/>
          </p:cNvSpPr>
          <p:nvPr/>
        </p:nvSpPr>
        <p:spPr>
          <a:xfrm>
            <a:off x="0" y="-26573"/>
            <a:ext cx="12191999" cy="863285"/>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en-US" dirty="0">
                <a:solidFill>
                  <a:schemeClr val="bg1"/>
                </a:solidFill>
                <a:latin typeface="Palatino Linotype" panose="02040502050505030304" pitchFamily="18" charset="0"/>
              </a:rPr>
              <a:t>metastasis</a:t>
            </a:r>
          </a:p>
        </p:txBody>
      </p:sp>
    </p:spTree>
    <p:extLst>
      <p:ext uri="{BB962C8B-B14F-4D97-AF65-F5344CB8AC3E}">
        <p14:creationId xmlns:p14="http://schemas.microsoft.com/office/powerpoint/2010/main" val="29771538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a:extLst>
              <a:ext uri="{FF2B5EF4-FFF2-40B4-BE49-F238E27FC236}">
                <a16:creationId xmlns:a16="http://schemas.microsoft.com/office/drawing/2014/main" id="{976A5331-2BE3-45EC-689A-A8F463A8BDDA}"/>
              </a:ext>
            </a:extLst>
          </p:cNvPr>
          <p:cNvSpPr>
            <a:spLocks noGrp="1" noChangeArrowheads="1"/>
          </p:cNvSpPr>
          <p:nvPr>
            <p:ph idx="1"/>
          </p:nvPr>
        </p:nvSpPr>
        <p:spPr>
          <a:xfrm>
            <a:off x="335360" y="1268760"/>
            <a:ext cx="11521280" cy="5112567"/>
          </a:xfrm>
        </p:spPr>
        <p:txBody>
          <a:bodyPr>
            <a:noAutofit/>
          </a:bodyPr>
          <a:lstStyle/>
          <a:p>
            <a:pPr>
              <a:buClr>
                <a:schemeClr val="accent1"/>
              </a:buClr>
              <a:buFont typeface="Courier New" panose="02070309020205020404" pitchFamily="49" charset="0"/>
              <a:buChar char="o"/>
            </a:pPr>
            <a:r>
              <a:rPr lang="en-GB" altLang="en-US" sz="2400" dirty="0">
                <a:latin typeface="Palatino Linotype" panose="02040502050505030304" pitchFamily="18" charset="0"/>
              </a:rPr>
              <a:t>The process of metastasis formation is now commonly called the metastatic cascade. This cascade consists of a series of interdependent events:</a:t>
            </a:r>
          </a:p>
          <a:p>
            <a:pPr marL="457200" indent="-457200">
              <a:buClr>
                <a:schemeClr val="accent1"/>
              </a:buClr>
              <a:buFont typeface="+mj-lt"/>
              <a:buAutoNum type="arabicParenR"/>
            </a:pPr>
            <a:r>
              <a:rPr lang="en-GB" altLang="en-US" sz="2400" dirty="0">
                <a:latin typeface="Palatino Linotype" panose="02040502050505030304" pitchFamily="18" charset="0"/>
              </a:rPr>
              <a:t>Invasion and mobility.</a:t>
            </a:r>
          </a:p>
          <a:p>
            <a:pPr marL="457200" indent="-457200">
              <a:buClr>
                <a:schemeClr val="accent1"/>
              </a:buClr>
              <a:buFont typeface="+mj-lt"/>
              <a:buAutoNum type="arabicParenR"/>
            </a:pPr>
            <a:r>
              <a:rPr lang="en-GB" altLang="en-US" sz="2400" dirty="0">
                <a:latin typeface="Palatino Linotype" panose="02040502050505030304" pitchFamily="18" charset="0"/>
              </a:rPr>
              <a:t>Intravasation and survival in circulation</a:t>
            </a:r>
          </a:p>
          <a:p>
            <a:pPr marL="457200" indent="-457200">
              <a:buClr>
                <a:schemeClr val="accent1"/>
              </a:buClr>
              <a:buFont typeface="+mj-lt"/>
              <a:buAutoNum type="arabicParenR"/>
            </a:pPr>
            <a:r>
              <a:rPr lang="en-GB" altLang="en-US" sz="2400" dirty="0">
                <a:latin typeface="Palatino Linotype" panose="02040502050505030304" pitchFamily="18" charset="0"/>
              </a:rPr>
              <a:t>Extravasation of malignant cells into parenchymatous organs</a:t>
            </a:r>
          </a:p>
          <a:p>
            <a:pPr marL="457200" indent="-457200">
              <a:buClr>
                <a:schemeClr val="accent1"/>
              </a:buClr>
              <a:buFont typeface="+mj-lt"/>
              <a:buAutoNum type="arabicParenR"/>
            </a:pPr>
            <a:r>
              <a:rPr lang="en-GB" altLang="en-US" sz="2400" dirty="0">
                <a:latin typeface="Palatino Linotype" panose="02040502050505030304" pitchFamily="18" charset="0"/>
              </a:rPr>
              <a:t>Growth of metastatic colonies in distant organs, sensitivity to paracrine growth factors, proliferation and angiogenesis</a:t>
            </a:r>
            <a:endParaRPr lang="en-US" altLang="en-US" sz="2400" dirty="0">
              <a:latin typeface="Palatino Linotype" panose="02040502050505030304" pitchFamily="18" charset="0"/>
            </a:endParaRPr>
          </a:p>
        </p:txBody>
      </p:sp>
      <p:sp>
        <p:nvSpPr>
          <p:cNvPr id="4" name="Rectangle 2">
            <a:extLst>
              <a:ext uri="{FF2B5EF4-FFF2-40B4-BE49-F238E27FC236}">
                <a16:creationId xmlns:a16="http://schemas.microsoft.com/office/drawing/2014/main" id="{3A6F9BC0-B549-D9DC-881C-BB397B342E19}"/>
              </a:ext>
            </a:extLst>
          </p:cNvPr>
          <p:cNvSpPr txBox="1">
            <a:spLocks noChangeArrowheads="1"/>
          </p:cNvSpPr>
          <p:nvPr/>
        </p:nvSpPr>
        <p:spPr>
          <a:xfrm>
            <a:off x="0" y="-26573"/>
            <a:ext cx="12191999" cy="863285"/>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tLang="en-US" dirty="0">
                <a:solidFill>
                  <a:schemeClr val="bg1"/>
                </a:solidFill>
                <a:latin typeface="Palatino Linotype" panose="02040502050505030304" pitchFamily="18" charset="0"/>
              </a:rPr>
              <a:t>metastatic cascade</a:t>
            </a:r>
            <a:endParaRPr lang="en-US" altLang="en-US"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9998968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46595FAA-1BE2-6477-A988-8DEE9391B9EB}"/>
              </a:ext>
            </a:extLst>
          </p:cNvPr>
          <p:cNvSpPr>
            <a:spLocks noGrp="1" noChangeArrowheads="1"/>
          </p:cNvSpPr>
          <p:nvPr>
            <p:ph type="title"/>
          </p:nvPr>
        </p:nvSpPr>
        <p:spPr>
          <a:xfrm>
            <a:off x="0" y="-26573"/>
            <a:ext cx="12191999" cy="863285"/>
          </a:xfrm>
          <a:solidFill>
            <a:srgbClr val="00B0F0"/>
          </a:solidFill>
        </p:spPr>
        <p:txBody>
          <a:bodyPr/>
          <a:lstStyle/>
          <a:p>
            <a:pPr algn="ctr"/>
            <a:r>
              <a:rPr lang="en-GB" altLang="en-US" dirty="0">
                <a:solidFill>
                  <a:schemeClr val="bg1"/>
                </a:solidFill>
                <a:latin typeface="Palatino Linotype" panose="02040502050505030304" pitchFamily="18" charset="0"/>
              </a:rPr>
              <a:t>site of metastasis</a:t>
            </a:r>
            <a:endParaRPr lang="en-US" altLang="en-US" dirty="0">
              <a:solidFill>
                <a:schemeClr val="bg1"/>
              </a:solidFill>
              <a:latin typeface="Palatino Linotype" panose="02040502050505030304" pitchFamily="18" charset="0"/>
            </a:endParaRPr>
          </a:p>
        </p:txBody>
      </p:sp>
      <p:sp>
        <p:nvSpPr>
          <p:cNvPr id="20483" name="Rectangle 3">
            <a:extLst>
              <a:ext uri="{FF2B5EF4-FFF2-40B4-BE49-F238E27FC236}">
                <a16:creationId xmlns:a16="http://schemas.microsoft.com/office/drawing/2014/main" id="{EDD85408-4FCB-A976-9922-CD166340FFFD}"/>
              </a:ext>
            </a:extLst>
          </p:cNvPr>
          <p:cNvSpPr>
            <a:spLocks noGrp="1" noChangeArrowheads="1"/>
          </p:cNvSpPr>
          <p:nvPr>
            <p:ph idx="1"/>
          </p:nvPr>
        </p:nvSpPr>
        <p:spPr>
          <a:xfrm>
            <a:off x="335360" y="1052736"/>
            <a:ext cx="11521280" cy="5616624"/>
          </a:xfrm>
        </p:spPr>
        <p:txBody>
          <a:bodyPr>
            <a:noAutofit/>
          </a:bodyPr>
          <a:lstStyle/>
          <a:p>
            <a:pPr marL="514350" indent="-514350" algn="just">
              <a:buClr>
                <a:schemeClr val="accent1"/>
              </a:buClr>
              <a:buFont typeface="+mj-lt"/>
              <a:buAutoNum type="arabicParenR"/>
            </a:pPr>
            <a:r>
              <a:rPr lang="sr-Cyrl-CS" altLang="en-US" sz="2400" dirty="0">
                <a:latin typeface="Palatino Linotype" panose="02040502050505030304" pitchFamily="18" charset="0"/>
              </a:rPr>
              <a:t>1889. </a:t>
            </a:r>
            <a:r>
              <a:rPr lang="sr-Latn-CS" altLang="en-US" sz="2400" dirty="0">
                <a:latin typeface="Palatino Linotype" panose="02040502050505030304" pitchFamily="18" charset="0"/>
              </a:rPr>
              <a:t>Stephen Paget (seed and soil)</a:t>
            </a:r>
            <a:r>
              <a:rPr lang="sr-Cyrl-CS" altLang="en-US" sz="2400" dirty="0">
                <a:latin typeface="Palatino Linotype" panose="02040502050505030304" pitchFamily="18" charset="0"/>
              </a:rPr>
              <a:t>:</a:t>
            </a:r>
          </a:p>
          <a:p>
            <a:pPr lvl="1" algn="just">
              <a:buClr>
                <a:schemeClr val="accent1"/>
              </a:buClr>
              <a:buFont typeface="Courier New" panose="02070309020205020404" pitchFamily="49" charset="0"/>
              <a:buChar char="o"/>
            </a:pPr>
            <a:r>
              <a:rPr lang="en-GB" altLang="en-US" dirty="0">
                <a:latin typeface="Palatino Linotype" panose="02040502050505030304" pitchFamily="18" charset="0"/>
              </a:rPr>
              <a:t>some </a:t>
            </a:r>
            <a:r>
              <a:rPr lang="en-GB" altLang="en-US" dirty="0" err="1">
                <a:latin typeface="Palatino Linotype" panose="02040502050505030304" pitchFamily="18" charset="0"/>
              </a:rPr>
              <a:t>tumors</a:t>
            </a:r>
            <a:r>
              <a:rPr lang="en-GB" altLang="en-US" dirty="0">
                <a:latin typeface="Palatino Linotype" panose="02040502050505030304" pitchFamily="18" charset="0"/>
              </a:rPr>
              <a:t> metastasize in specific organs</a:t>
            </a:r>
          </a:p>
          <a:p>
            <a:pPr lvl="1" algn="just">
              <a:buClr>
                <a:schemeClr val="accent1"/>
              </a:buClr>
              <a:buFont typeface="Courier New" panose="02070309020205020404" pitchFamily="49" charset="0"/>
              <a:buChar char="o"/>
            </a:pPr>
            <a:r>
              <a:rPr lang="en-GB" altLang="en-US" dirty="0">
                <a:latin typeface="Palatino Linotype" panose="02040502050505030304" pitchFamily="18" charset="0"/>
              </a:rPr>
              <a:t>the site of metastasis is not a coincidence</a:t>
            </a:r>
          </a:p>
          <a:p>
            <a:pPr lvl="1" algn="just">
              <a:buClr>
                <a:schemeClr val="accent1"/>
              </a:buClr>
              <a:buFont typeface="Courier New" panose="02070309020205020404" pitchFamily="49" charset="0"/>
              <a:buChar char="o"/>
            </a:pPr>
            <a:r>
              <a:rPr lang="en-GB" altLang="en-US" dirty="0">
                <a:latin typeface="Palatino Linotype" panose="02040502050505030304" pitchFamily="18" charset="0"/>
              </a:rPr>
              <a:t>target organ microenvironment</a:t>
            </a:r>
          </a:p>
          <a:p>
            <a:pPr lvl="1" algn="just">
              <a:buClr>
                <a:schemeClr val="accent1"/>
              </a:buClr>
              <a:buFont typeface="Courier New" panose="02070309020205020404" pitchFamily="49" charset="0"/>
              <a:buChar char="o"/>
            </a:pPr>
            <a:endParaRPr lang="en-US" altLang="en-US" dirty="0">
              <a:latin typeface="Palatino Linotype" panose="02040502050505030304" pitchFamily="18" charset="0"/>
            </a:endParaRPr>
          </a:p>
          <a:p>
            <a:pPr marL="514350" indent="-514350" algn="just">
              <a:buClr>
                <a:schemeClr val="accent1"/>
              </a:buClr>
              <a:buFont typeface="+mj-lt"/>
              <a:buAutoNum type="arabicParenR"/>
            </a:pPr>
            <a:r>
              <a:rPr lang="ru-RU" altLang="en-US" sz="2400" dirty="0">
                <a:latin typeface="Palatino Linotype" panose="02040502050505030304" pitchFamily="18" charset="0"/>
              </a:rPr>
              <a:t>James Ewing (</a:t>
            </a:r>
            <a:r>
              <a:rPr lang="en-GB" altLang="en-US" sz="2400" dirty="0">
                <a:latin typeface="Palatino Linotype" panose="02040502050505030304" pitchFamily="18" charset="0"/>
              </a:rPr>
              <a:t>tissue tropism</a:t>
            </a:r>
            <a:r>
              <a:rPr lang="ru-RU" altLang="en-US" sz="2400" dirty="0">
                <a:latin typeface="Palatino Linotype" panose="02040502050505030304" pitchFamily="18" charset="0"/>
              </a:rPr>
              <a:t>):</a:t>
            </a:r>
          </a:p>
          <a:p>
            <a:pPr lvl="1" algn="just">
              <a:buClr>
                <a:schemeClr val="accent1"/>
              </a:buClr>
              <a:buFont typeface="Courier New" panose="02070309020205020404" pitchFamily="49" charset="0"/>
              <a:buChar char="o"/>
            </a:pPr>
            <a:r>
              <a:rPr lang="en-GB" altLang="en-US" dirty="0">
                <a:latin typeface="Palatino Linotype" panose="02040502050505030304" pitchFamily="18" charset="0"/>
              </a:rPr>
              <a:t>mechanical factors and circulation</a:t>
            </a:r>
          </a:p>
          <a:p>
            <a:pPr lvl="1" algn="just">
              <a:buClr>
                <a:schemeClr val="accent1"/>
              </a:buClr>
              <a:buFont typeface="Courier New" panose="02070309020205020404" pitchFamily="49" charset="0"/>
              <a:buChar char="o"/>
            </a:pPr>
            <a:r>
              <a:rPr lang="en-GB" altLang="en-US" dirty="0">
                <a:latin typeface="Palatino Linotype" panose="02040502050505030304" pitchFamily="18" charset="0"/>
              </a:rPr>
              <a:t>CRC » portal system » liver metastases</a:t>
            </a:r>
          </a:p>
          <a:p>
            <a:pPr lvl="1" algn="just">
              <a:buClr>
                <a:schemeClr val="accent1"/>
              </a:buClr>
              <a:buFont typeface="Courier New" panose="02070309020205020404" pitchFamily="49" charset="0"/>
              <a:buChar char="o"/>
            </a:pPr>
            <a:endParaRPr lang="ru-RU" altLang="en-US" dirty="0">
              <a:latin typeface="Palatino Linotype" panose="02040502050505030304" pitchFamily="18" charset="0"/>
            </a:endParaRPr>
          </a:p>
          <a:p>
            <a:pPr marL="0" indent="0" algn="just">
              <a:buClr>
                <a:schemeClr val="accent1"/>
              </a:buClr>
              <a:buNone/>
            </a:pPr>
            <a:r>
              <a:rPr lang="en-GB" altLang="en-US" sz="2400" dirty="0">
                <a:latin typeface="Palatino Linotype" panose="02040502050505030304" pitchFamily="18" charset="0"/>
              </a:rPr>
              <a:t>These two theories are not completely mutually exclusive and recent research supports both theories. Namely, the drainage of the portal circulation through the liver makes this organ the primary site of metastasis of advanced colorectal cancers. However, it has also been confirmed that the liver microenvironment influences the growth of metastatic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through as yet unexplored mechanisms.</a:t>
            </a:r>
            <a:endParaRPr lang="en-US" altLang="en-US" dirty="0">
              <a:latin typeface="Palatino Linotype" panose="0204050205050503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id="{3395945C-6229-A849-567B-E608191590AD}"/>
              </a:ext>
            </a:extLst>
          </p:cNvPr>
          <p:cNvSpPr>
            <a:spLocks noGrp="1" noChangeArrowheads="1"/>
          </p:cNvSpPr>
          <p:nvPr>
            <p:ph idx="1"/>
          </p:nvPr>
        </p:nvSpPr>
        <p:spPr>
          <a:xfrm>
            <a:off x="335360" y="980728"/>
            <a:ext cx="11521280" cy="5760639"/>
          </a:xfrm>
        </p:spPr>
        <p:txBody>
          <a:bodyPr>
            <a:noAutofit/>
          </a:bodyPr>
          <a:lstStyle/>
          <a:p>
            <a:pPr>
              <a:buClr>
                <a:schemeClr val="accent1"/>
              </a:buClr>
              <a:buFont typeface="Courier New" panose="02070309020205020404" pitchFamily="49" charset="0"/>
              <a:buChar char="o"/>
            </a:pPr>
            <a:r>
              <a:rPr lang="en-GB" altLang="en-US" sz="2400" dirty="0">
                <a:latin typeface="Palatino Linotype" panose="02040502050505030304" pitchFamily="18" charset="0"/>
              </a:rPr>
              <a:t>Bones are one of the most common sites of metastasis of many types of malignancies, such as lung, kidney and breast cancer.</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The lungs are one of the predilection sites of metastases of malignant melanoma, breast cancer, colon cancer, bladder cancer.</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In colorectal cancer, the establishment of metastases in the liver is characteristic, where the malignant cells reach this place through the portal circulation. On the other hand,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of melanoma, lung and breast cancer reach the liver using the systemic circulation. The microenvironment of the liver is particularly favourable for the establishment of metastases in gastrointestinal cancer. In addition to the local microenvironment of the liver, </a:t>
            </a:r>
            <a:r>
              <a:rPr lang="en-GB" altLang="en-US" sz="2400" dirty="0" err="1">
                <a:latin typeface="Palatino Linotype" panose="02040502050505030304" pitchFamily="18" charset="0"/>
              </a:rPr>
              <a:t>signaling</a:t>
            </a:r>
            <a:r>
              <a:rPr lang="en-GB" altLang="en-US" sz="2400" dirty="0">
                <a:latin typeface="Palatino Linotype" panose="02040502050505030304" pitchFamily="18" charset="0"/>
              </a:rPr>
              <a:t> molecules expressed on the metastatic cells themselves are also involved in the process of metastasis.</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The brain is the site of metastases of lung, breast, kidney, colorectal cancer, and melanoma.</a:t>
            </a:r>
          </a:p>
          <a:p>
            <a:pPr>
              <a:buClr>
                <a:schemeClr val="accent1"/>
              </a:buClr>
              <a:buFont typeface="Courier New" panose="02070309020205020404" pitchFamily="49" charset="0"/>
              <a:buChar char="o"/>
            </a:pP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metastasis to regional lymph nodes is one of the early signs of metastatic potential and/or spread to distant organs.</a:t>
            </a:r>
            <a:endParaRPr lang="ru-RU" altLang="en-US" sz="2400" dirty="0">
              <a:latin typeface="Palatino Linotype" panose="02040502050505030304" pitchFamily="18" charset="0"/>
            </a:endParaRPr>
          </a:p>
        </p:txBody>
      </p:sp>
      <p:sp>
        <p:nvSpPr>
          <p:cNvPr id="4" name="Rectangle 2">
            <a:extLst>
              <a:ext uri="{FF2B5EF4-FFF2-40B4-BE49-F238E27FC236}">
                <a16:creationId xmlns:a16="http://schemas.microsoft.com/office/drawing/2014/main" id="{ED2454C7-6015-A213-AC8F-43353AC377EE}"/>
              </a:ext>
            </a:extLst>
          </p:cNvPr>
          <p:cNvSpPr txBox="1">
            <a:spLocks noChangeArrowheads="1"/>
          </p:cNvSpPr>
          <p:nvPr/>
        </p:nvSpPr>
        <p:spPr>
          <a:xfrm>
            <a:off x="0" y="-26573"/>
            <a:ext cx="12191999" cy="863285"/>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tLang="en-US" dirty="0">
                <a:solidFill>
                  <a:schemeClr val="bg1"/>
                </a:solidFill>
                <a:latin typeface="Palatino Linotype" panose="02040502050505030304" pitchFamily="18" charset="0"/>
              </a:rPr>
              <a:t>site of metastasis</a:t>
            </a:r>
            <a:endParaRPr lang="en-US" altLang="en-US" dirty="0">
              <a:solidFill>
                <a:schemeClr val="bg1"/>
              </a:solidFill>
              <a:latin typeface="Palatino Linotype" panose="020405020505050303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id="{3395945C-6229-A849-567B-E608191590AD}"/>
              </a:ext>
            </a:extLst>
          </p:cNvPr>
          <p:cNvSpPr>
            <a:spLocks noGrp="1" noChangeArrowheads="1"/>
          </p:cNvSpPr>
          <p:nvPr>
            <p:ph idx="1"/>
          </p:nvPr>
        </p:nvSpPr>
        <p:spPr>
          <a:xfrm>
            <a:off x="335360" y="980728"/>
            <a:ext cx="11521280" cy="5760639"/>
          </a:xfrm>
        </p:spPr>
        <p:txBody>
          <a:bodyPr>
            <a:noAutofit/>
          </a:bodyPr>
          <a:lstStyle/>
          <a:p>
            <a:pPr>
              <a:buClr>
                <a:schemeClr val="accent1"/>
              </a:buClr>
              <a:buFont typeface="Courier New" panose="02070309020205020404" pitchFamily="49" charset="0"/>
              <a:buChar char="o"/>
            </a:pPr>
            <a:r>
              <a:rPr lang="en-GB" altLang="en-US" sz="2400" dirty="0">
                <a:latin typeface="Palatino Linotype" panose="02040502050505030304" pitchFamily="18" charset="0"/>
              </a:rPr>
              <a:t>It has been experimentally shown that only 0.01% of metastatic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form metastatic colonies.</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The number of circulating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correlates with the size of the primary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more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are separated from a larger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However, the number of circulating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does not correlate with the clinical outcome of metastases.</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The inability of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to complete the metastatic cascade is due in part to the fact that only those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that acquire the necessary genetic changes can successfully form metastatic foci.</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Another reason for the inability of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to complete the metastatic cascade is that most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that reach the circulation are in the process of dying.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in the circulation are characterized by twice as much spontaneous apoptosis compared to the cells in the primary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Not all circulating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 are metastatic competent, able to colonize distant organs.</a:t>
            </a:r>
            <a:endParaRPr lang="ru-RU" altLang="en-US" sz="2400" dirty="0">
              <a:latin typeface="Palatino Linotype" panose="02040502050505030304" pitchFamily="18" charset="0"/>
            </a:endParaRPr>
          </a:p>
        </p:txBody>
      </p:sp>
      <p:sp>
        <p:nvSpPr>
          <p:cNvPr id="4" name="Rectangle 2">
            <a:extLst>
              <a:ext uri="{FF2B5EF4-FFF2-40B4-BE49-F238E27FC236}">
                <a16:creationId xmlns:a16="http://schemas.microsoft.com/office/drawing/2014/main" id="{ED2454C7-6015-A213-AC8F-43353AC377EE}"/>
              </a:ext>
            </a:extLst>
          </p:cNvPr>
          <p:cNvSpPr txBox="1">
            <a:spLocks noChangeArrowheads="1"/>
          </p:cNvSpPr>
          <p:nvPr/>
        </p:nvSpPr>
        <p:spPr>
          <a:xfrm>
            <a:off x="0" y="-26573"/>
            <a:ext cx="12191999" cy="863285"/>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tLang="en-US" dirty="0">
                <a:solidFill>
                  <a:schemeClr val="bg1"/>
                </a:solidFill>
                <a:latin typeface="Palatino Linotype" panose="02040502050505030304" pitchFamily="18" charset="0"/>
              </a:rPr>
              <a:t>development of metastases</a:t>
            </a:r>
            <a:endParaRPr lang="en-US" altLang="en-US"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4288124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mitosthendiffercartoon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7368" y="3394783"/>
            <a:ext cx="5406752" cy="3346586"/>
          </a:xfrm>
          <a:prstGeom prst="rect">
            <a:avLst/>
          </a:prstGeom>
          <a:noFill/>
          <a:ln w="9525">
            <a:noFill/>
            <a:miter lim="800000"/>
            <a:headEnd/>
            <a:tailEnd/>
          </a:ln>
        </p:spPr>
      </p:pic>
      <p:pic>
        <p:nvPicPr>
          <p:cNvPr id="7" name="Picture 5" descr="160px-Cell_cycle"/>
          <p:cNvPicPr>
            <a:picLocks noChangeAspect="1" noChangeArrowheads="1"/>
          </p:cNvPicPr>
          <p:nvPr/>
        </p:nvPicPr>
        <p:blipFill>
          <a:blip r:embed="rId3" cstate="print"/>
          <a:srcRect/>
          <a:stretch>
            <a:fillRect/>
          </a:stretch>
        </p:blipFill>
        <p:spPr bwMode="auto">
          <a:xfrm>
            <a:off x="7032104" y="1899468"/>
            <a:ext cx="4752528" cy="4553869"/>
          </a:xfrm>
          <a:prstGeom prst="rect">
            <a:avLst/>
          </a:prstGeom>
          <a:noFill/>
          <a:ln w="9525">
            <a:noFill/>
            <a:miter lim="800000"/>
            <a:headEnd/>
            <a:tailEnd/>
          </a:ln>
        </p:spPr>
      </p:pic>
      <p:sp>
        <p:nvSpPr>
          <p:cNvPr id="9" name="Rectangle 4"/>
          <p:cNvSpPr>
            <a:spLocks noGrp="1" noChangeArrowheads="1"/>
          </p:cNvSpPr>
          <p:nvPr>
            <p:ph idx="1"/>
          </p:nvPr>
        </p:nvSpPr>
        <p:spPr>
          <a:xfrm>
            <a:off x="335360" y="1196752"/>
            <a:ext cx="5478760" cy="2376264"/>
          </a:xfrm>
          <a:noFill/>
          <a:ln/>
        </p:spPr>
        <p:txBody>
          <a:bodyPr>
            <a:normAutofit/>
          </a:bodyPr>
          <a:lstStyle/>
          <a:p>
            <a:pPr marL="609600" indent="-609600">
              <a:buSzPct val="50000"/>
              <a:buFont typeface="Courier New" pitchFamily="49" charset="0"/>
              <a:buChar char="o"/>
            </a:pPr>
            <a:r>
              <a:rPr lang="sr-Cyrl-CS" sz="2400" dirty="0">
                <a:latin typeface="Palatino Linotype" pitchFamily="18" charset="0"/>
                <a:cs typeface="Arial" pitchFamily="34" charset="0"/>
              </a:rPr>
              <a:t>1951. </a:t>
            </a:r>
            <a:r>
              <a:rPr lang="sr-Latn-CS" sz="2400" dirty="0">
                <a:latin typeface="Palatino Linotype" pitchFamily="18" charset="0"/>
                <a:cs typeface="Arial" pitchFamily="34" charset="0"/>
              </a:rPr>
              <a:t>Howard </a:t>
            </a:r>
            <a:r>
              <a:rPr lang="en-US" sz="2400" dirty="0">
                <a:latin typeface="Palatino Linotype" pitchFamily="18" charset="0"/>
                <a:cs typeface="Arial" pitchFamily="34" charset="0"/>
              </a:rPr>
              <a:t>and</a:t>
            </a:r>
            <a:r>
              <a:rPr lang="sr-Cyrl-CS" sz="2400" dirty="0">
                <a:latin typeface="Palatino Linotype" pitchFamily="18" charset="0"/>
                <a:cs typeface="Arial" pitchFamily="34" charset="0"/>
              </a:rPr>
              <a:t> </a:t>
            </a:r>
            <a:r>
              <a:rPr lang="sr-Latn-CS" sz="2400" dirty="0">
                <a:latin typeface="Palatino Linotype" pitchFamily="18" charset="0"/>
                <a:cs typeface="Arial" pitchFamily="34" charset="0"/>
              </a:rPr>
              <a:t>Pelc</a:t>
            </a:r>
            <a:r>
              <a:rPr lang="sr-Cyrl-CS" sz="2400" dirty="0">
                <a:latin typeface="Palatino Linotype" pitchFamily="18" charset="0"/>
                <a:cs typeface="Arial" pitchFamily="34" charset="0"/>
              </a:rPr>
              <a:t>:</a:t>
            </a:r>
          </a:p>
          <a:p>
            <a:pPr marL="609600" indent="-609600">
              <a:buSzPct val="50000"/>
              <a:buFont typeface="Courier New" pitchFamily="49" charset="0"/>
              <a:buChar char="o"/>
            </a:pPr>
            <a:r>
              <a:rPr lang="sr-Latn-CS" sz="2400" dirty="0">
                <a:latin typeface="Palatino Linotype" pitchFamily="18" charset="0"/>
                <a:cs typeface="Arial" pitchFamily="34" charset="0"/>
              </a:rPr>
              <a:t>GAP1</a:t>
            </a:r>
            <a:r>
              <a:rPr lang="sr-Cyrl-CS" sz="2400" dirty="0">
                <a:latin typeface="Palatino Linotype" pitchFamily="18" charset="0"/>
                <a:cs typeface="Arial" pitchFamily="34" charset="0"/>
              </a:rPr>
              <a:t>- </a:t>
            </a:r>
            <a:r>
              <a:rPr lang="sr-Latn-CS" sz="2400" dirty="0">
                <a:latin typeface="Palatino Linotype" pitchFamily="18" charset="0"/>
                <a:cs typeface="Arial" pitchFamily="34" charset="0"/>
              </a:rPr>
              <a:t>G</a:t>
            </a:r>
            <a:r>
              <a:rPr lang="sr-Cyrl-CS" sz="2400" dirty="0">
                <a:latin typeface="Palatino Linotype" pitchFamily="18" charset="0"/>
                <a:cs typeface="Arial" pitchFamily="34" charset="0"/>
              </a:rPr>
              <a:t>1</a:t>
            </a:r>
          </a:p>
          <a:p>
            <a:pPr marL="609600" indent="-609600">
              <a:buSzPct val="50000"/>
              <a:buFont typeface="Courier New" pitchFamily="49" charset="0"/>
              <a:buChar char="o"/>
            </a:pPr>
            <a:r>
              <a:rPr lang="sr-Latn-CS" sz="2400" i="1" dirty="0">
                <a:latin typeface="Palatino Linotype" pitchFamily="18" charset="0"/>
                <a:cs typeface="Arial" pitchFamily="34" charset="0"/>
              </a:rPr>
              <a:t>syntetic phase</a:t>
            </a:r>
            <a:r>
              <a:rPr lang="sr-Cyrl-CS" sz="2400" i="1" dirty="0">
                <a:latin typeface="Palatino Linotype" pitchFamily="18" charset="0"/>
                <a:cs typeface="Arial" pitchFamily="34" charset="0"/>
              </a:rPr>
              <a:t> - </a:t>
            </a:r>
            <a:r>
              <a:rPr lang="sr-Latn-CS" sz="2400" dirty="0">
                <a:latin typeface="Palatino Linotype" pitchFamily="18" charset="0"/>
                <a:cs typeface="Arial" pitchFamily="34" charset="0"/>
              </a:rPr>
              <a:t>S</a:t>
            </a:r>
            <a:endParaRPr lang="sr-Cyrl-CS" sz="2400" i="1" dirty="0">
              <a:latin typeface="Palatino Linotype" pitchFamily="18" charset="0"/>
              <a:cs typeface="Arial" pitchFamily="34" charset="0"/>
            </a:endParaRPr>
          </a:p>
          <a:p>
            <a:pPr marL="609600" indent="-609600">
              <a:buSzPct val="50000"/>
              <a:buFont typeface="Courier New" pitchFamily="49" charset="0"/>
              <a:buChar char="o"/>
            </a:pPr>
            <a:r>
              <a:rPr lang="sr-Latn-CS" sz="2400" dirty="0">
                <a:latin typeface="Palatino Linotype" pitchFamily="18" charset="0"/>
                <a:cs typeface="Arial" pitchFamily="34" charset="0"/>
              </a:rPr>
              <a:t>GAP2</a:t>
            </a:r>
            <a:r>
              <a:rPr lang="sr-Cyrl-CS" sz="2400" dirty="0">
                <a:latin typeface="Palatino Linotype" pitchFamily="18" charset="0"/>
                <a:cs typeface="Arial" pitchFamily="34" charset="0"/>
              </a:rPr>
              <a:t> - </a:t>
            </a:r>
            <a:r>
              <a:rPr lang="sr-Latn-CS" sz="2400" dirty="0">
                <a:latin typeface="Palatino Linotype" pitchFamily="18" charset="0"/>
                <a:cs typeface="Arial" pitchFamily="34" charset="0"/>
              </a:rPr>
              <a:t>G</a:t>
            </a:r>
            <a:r>
              <a:rPr lang="sr-Cyrl-CS" sz="2400" dirty="0">
                <a:latin typeface="Palatino Linotype" pitchFamily="18" charset="0"/>
                <a:cs typeface="Arial" pitchFamily="34" charset="0"/>
              </a:rPr>
              <a:t>2 </a:t>
            </a:r>
          </a:p>
          <a:p>
            <a:pPr marL="609600" indent="-609600">
              <a:buSzPct val="50000"/>
              <a:buFont typeface="Courier New" pitchFamily="49" charset="0"/>
              <a:buChar char="o"/>
            </a:pPr>
            <a:r>
              <a:rPr lang="sr-Latn-CS" sz="2400" i="1" dirty="0">
                <a:latin typeface="Palatino Linotype" pitchFamily="18" charset="0"/>
                <a:cs typeface="Arial" pitchFamily="34" charset="0"/>
              </a:rPr>
              <a:t>mitosis</a:t>
            </a:r>
            <a:r>
              <a:rPr lang="sr-Cyrl-CS" sz="2400" dirty="0">
                <a:latin typeface="Palatino Linotype" pitchFamily="18" charset="0"/>
                <a:cs typeface="Arial" pitchFamily="34" charset="0"/>
              </a:rPr>
              <a:t> - М</a:t>
            </a:r>
            <a:endParaRPr lang="en-US" sz="2400" dirty="0">
              <a:latin typeface="Palatino Linotype" pitchFamily="18" charset="0"/>
              <a:cs typeface="Arial" pitchFamily="34" charset="0"/>
            </a:endParaRPr>
          </a:p>
          <a:p>
            <a:pPr marL="609600" indent="-609600"/>
            <a:endParaRPr lang="en-US" sz="2400" dirty="0">
              <a:latin typeface="Palatino Linotype" pitchFamily="18" charset="0"/>
              <a:cs typeface="Arial" pitchFamily="34" charset="0"/>
            </a:endParaRPr>
          </a:p>
        </p:txBody>
      </p:sp>
      <p:sp>
        <p:nvSpPr>
          <p:cNvPr id="2" name="Title 1">
            <a:extLst>
              <a:ext uri="{FF2B5EF4-FFF2-40B4-BE49-F238E27FC236}">
                <a16:creationId xmlns:a16="http://schemas.microsoft.com/office/drawing/2014/main" id="{B3FD11DB-2E9C-B72C-B2F5-4D307FC97A1F}"/>
              </a:ext>
            </a:extLst>
          </p:cNvPr>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3200" b="1" dirty="0">
                <a:solidFill>
                  <a:schemeClr val="bg1"/>
                </a:solidFill>
                <a:latin typeface="Palatino Linotype" pitchFamily="18" charset="0"/>
                <a:ea typeface="+mj-ea"/>
                <a:cs typeface="+mj-cs"/>
              </a:rPr>
              <a:t>let us remind ourselves...</a:t>
            </a:r>
            <a:endParaRPr lang="en-US" sz="3200" b="1" dirty="0">
              <a:solidFill>
                <a:schemeClr val="bg1"/>
              </a:solidFill>
              <a:latin typeface="Palatino Linotype" pitchFamily="18" charset="0"/>
              <a:ea typeface="+mj-ea"/>
              <a:cs typeface="+mj-cs"/>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a:extLst>
              <a:ext uri="{FF2B5EF4-FFF2-40B4-BE49-F238E27FC236}">
                <a16:creationId xmlns:a16="http://schemas.microsoft.com/office/drawing/2014/main" id="{4C5CD3CB-F599-1307-1602-EC0479DC674A}"/>
              </a:ext>
            </a:extLst>
          </p:cNvPr>
          <p:cNvSpPr>
            <a:spLocks noGrp="1" noChangeArrowheads="1"/>
          </p:cNvSpPr>
          <p:nvPr>
            <p:ph idx="1"/>
          </p:nvPr>
        </p:nvSpPr>
        <p:spPr>
          <a:xfrm>
            <a:off x="5303912" y="4653136"/>
            <a:ext cx="6697960" cy="1963415"/>
          </a:xfrm>
        </p:spPr>
        <p:txBody>
          <a:bodyPr>
            <a:normAutofit/>
          </a:bodyPr>
          <a:lstStyle/>
          <a:p>
            <a:pPr>
              <a:buClr>
                <a:schemeClr val="accent1"/>
              </a:buClr>
              <a:buFont typeface="Courier New" panose="02070309020205020404" pitchFamily="49" charset="0"/>
              <a:buChar char="o"/>
            </a:pPr>
            <a:r>
              <a:rPr lang="en-GB" altLang="en-US" sz="2400" dirty="0">
                <a:latin typeface="Palatino Linotype" panose="02040502050505030304" pitchFamily="18" charset="0"/>
              </a:rPr>
              <a:t>transcriptome of primary </a:t>
            </a:r>
            <a:r>
              <a:rPr lang="en-GB" altLang="en-US" sz="2400" dirty="0" err="1">
                <a:latin typeface="Palatino Linotype" panose="02040502050505030304" pitchFamily="18" charset="0"/>
              </a:rPr>
              <a:t>tumor</a:t>
            </a:r>
            <a:r>
              <a:rPr lang="en-GB" altLang="en-US" sz="2400" dirty="0">
                <a:latin typeface="Palatino Linotype" panose="02040502050505030304" pitchFamily="18" charset="0"/>
              </a:rPr>
              <a:t> cells</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non-metastatic vs. metastatic</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70 genes</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series of genetic changes</a:t>
            </a:r>
            <a:endParaRPr lang="en-US" altLang="en-US" sz="2400" dirty="0">
              <a:latin typeface="Palatino Linotype" panose="02040502050505030304" pitchFamily="18" charset="0"/>
            </a:endParaRPr>
          </a:p>
        </p:txBody>
      </p:sp>
      <p:sp>
        <p:nvSpPr>
          <p:cNvPr id="4" name="Rectangle 2">
            <a:extLst>
              <a:ext uri="{FF2B5EF4-FFF2-40B4-BE49-F238E27FC236}">
                <a16:creationId xmlns:a16="http://schemas.microsoft.com/office/drawing/2014/main" id="{20FB02F5-C260-5701-7D5D-EE9D6F0C6C92}"/>
              </a:ext>
            </a:extLst>
          </p:cNvPr>
          <p:cNvSpPr txBox="1">
            <a:spLocks noChangeArrowheads="1"/>
          </p:cNvSpPr>
          <p:nvPr/>
        </p:nvSpPr>
        <p:spPr>
          <a:xfrm>
            <a:off x="0" y="-26573"/>
            <a:ext cx="12191999" cy="863285"/>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tLang="en-US" dirty="0">
                <a:solidFill>
                  <a:schemeClr val="bg1"/>
                </a:solidFill>
                <a:latin typeface="Palatino Linotype" panose="02040502050505030304" pitchFamily="18" charset="0"/>
              </a:rPr>
              <a:t>development of metastases</a:t>
            </a:r>
            <a:endParaRPr lang="en-US" altLang="en-US" dirty="0">
              <a:solidFill>
                <a:schemeClr val="bg1"/>
              </a:solidFill>
              <a:latin typeface="Palatino Linotype" panose="02040502050505030304" pitchFamily="18" charset="0"/>
            </a:endParaRPr>
          </a:p>
        </p:txBody>
      </p:sp>
      <p:sp>
        <p:nvSpPr>
          <p:cNvPr id="2" name="Rectangle 3">
            <a:extLst>
              <a:ext uri="{FF2B5EF4-FFF2-40B4-BE49-F238E27FC236}">
                <a16:creationId xmlns:a16="http://schemas.microsoft.com/office/drawing/2014/main" id="{039476C8-9A0E-FC17-DBE8-600F27ABD9AE}"/>
              </a:ext>
            </a:extLst>
          </p:cNvPr>
          <p:cNvSpPr txBox="1">
            <a:spLocks noChangeArrowheads="1"/>
          </p:cNvSpPr>
          <p:nvPr/>
        </p:nvSpPr>
        <p:spPr>
          <a:xfrm>
            <a:off x="335360" y="1268761"/>
            <a:ext cx="11521280" cy="23042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buClr>
              <a:buFont typeface="Courier New" panose="02070309020205020404" pitchFamily="49" charset="0"/>
              <a:buChar char="o"/>
            </a:pPr>
            <a:r>
              <a:rPr lang="en-GB" altLang="en-US" sz="2400" dirty="0">
                <a:latin typeface="Palatino Linotype" panose="02040502050505030304" pitchFamily="18" charset="0"/>
              </a:rPr>
              <a:t>a large number of genetic changes are required for a cell to develop metastatic potential</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genetic changes will accumulate more intensively in a larger population of cells</a:t>
            </a:r>
          </a:p>
          <a:p>
            <a:pPr>
              <a:buClr>
                <a:schemeClr val="accent1"/>
              </a:buClr>
              <a:buFont typeface="Courier New" panose="02070309020205020404" pitchFamily="49" charset="0"/>
              <a:buChar char="o"/>
            </a:pPr>
            <a:r>
              <a:rPr lang="en-GB" altLang="en-US" sz="2400" dirty="0">
                <a:latin typeface="Palatino Linotype" panose="02040502050505030304" pitchFamily="18" charset="0"/>
              </a:rPr>
              <a:t>larger </a:t>
            </a:r>
            <a:r>
              <a:rPr lang="en-GB" altLang="en-US" sz="2400" dirty="0" err="1">
                <a:latin typeface="Palatino Linotype" panose="02040502050505030304" pitchFamily="18" charset="0"/>
              </a:rPr>
              <a:t>tumors</a:t>
            </a:r>
            <a:r>
              <a:rPr lang="en-GB" altLang="en-US" sz="2400" dirty="0">
                <a:latin typeface="Palatino Linotype" panose="02040502050505030304" pitchFamily="18" charset="0"/>
              </a:rPr>
              <a:t> - higher probability of metastatic competent </a:t>
            </a:r>
            <a:r>
              <a:rPr lang="en-GB" altLang="en-US" sz="2400" dirty="0" err="1">
                <a:latin typeface="Palatino Linotype" panose="02040502050505030304" pitchFamily="18" charset="0"/>
              </a:rPr>
              <a:t>cellsmetastatic</a:t>
            </a:r>
            <a:r>
              <a:rPr lang="en-GB" altLang="en-US" sz="2400" dirty="0">
                <a:latin typeface="Palatino Linotype" panose="02040502050505030304" pitchFamily="18" charset="0"/>
              </a:rPr>
              <a:t> risk: BC 2cm, sarcoma 5cm</a:t>
            </a:r>
            <a:endParaRPr lang="en-US" altLang="en-US" sz="2400" dirty="0">
              <a:latin typeface="Palatino Linotype" panose="0204050205050503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a:extLst>
              <a:ext uri="{FF2B5EF4-FFF2-40B4-BE49-F238E27FC236}">
                <a16:creationId xmlns:a16="http://schemas.microsoft.com/office/drawing/2014/main" id="{AFC226D9-6E29-3AD2-84D1-BCEA48585455}"/>
              </a:ext>
            </a:extLst>
          </p:cNvPr>
          <p:cNvSpPr>
            <a:spLocks noGrp="1" noChangeArrowheads="1"/>
          </p:cNvSpPr>
          <p:nvPr>
            <p:ph idx="1"/>
          </p:nvPr>
        </p:nvSpPr>
        <p:spPr>
          <a:xfrm>
            <a:off x="335360" y="1268760"/>
            <a:ext cx="11521280" cy="1656184"/>
          </a:xfrm>
        </p:spPr>
        <p:txBody>
          <a:bodyPr>
            <a:normAutofit/>
          </a:bodyPr>
          <a:lstStyle/>
          <a:p>
            <a:pPr algn="just">
              <a:buClr>
                <a:schemeClr val="accent1"/>
              </a:buClr>
              <a:buFont typeface="Courier New" panose="02070309020205020404" pitchFamily="49" charset="0"/>
              <a:buChar char="o"/>
            </a:pPr>
            <a:r>
              <a:rPr lang="en-GB" altLang="en-US" sz="2400" dirty="0">
                <a:latin typeface="Palatino Linotype" panose="02040502050505030304" pitchFamily="18" charset="0"/>
              </a:rPr>
              <a:t>mouse model 0.01%</a:t>
            </a:r>
          </a:p>
          <a:p>
            <a:pPr algn="just">
              <a:buClr>
                <a:schemeClr val="accent1"/>
              </a:buClr>
              <a:buFont typeface="Courier New" panose="02070309020205020404" pitchFamily="49" charset="0"/>
              <a:buChar char="o"/>
            </a:pPr>
            <a:r>
              <a:rPr lang="en-GB" altLang="en-US" sz="2400" dirty="0">
                <a:latin typeface="Palatino Linotype" panose="02040502050505030304" pitchFamily="18" charset="0"/>
              </a:rPr>
              <a:t>human ovarian cancer, peritoneal venous shunts, millions of malignant cells from the peritoneum into the venous circulation, for years without metastases</a:t>
            </a:r>
            <a:endParaRPr lang="sr-Cyrl-CS" altLang="en-US" sz="2400" dirty="0">
              <a:latin typeface="Palatino Linotype" panose="02040502050505030304" pitchFamily="18" charset="0"/>
            </a:endParaRPr>
          </a:p>
          <a:p>
            <a:pPr algn="just">
              <a:buClr>
                <a:schemeClr val="accent1"/>
              </a:buClr>
              <a:buFont typeface="Courier New" panose="02070309020205020404" pitchFamily="49" charset="0"/>
              <a:buChar char="o"/>
            </a:pPr>
            <a:endParaRPr lang="en-US" altLang="en-US" sz="2400" dirty="0">
              <a:latin typeface="Palatino Linotype" panose="02040502050505030304" pitchFamily="18" charset="0"/>
            </a:endParaRPr>
          </a:p>
        </p:txBody>
      </p:sp>
      <p:sp>
        <p:nvSpPr>
          <p:cNvPr id="4" name="Rectangle 2">
            <a:extLst>
              <a:ext uri="{FF2B5EF4-FFF2-40B4-BE49-F238E27FC236}">
                <a16:creationId xmlns:a16="http://schemas.microsoft.com/office/drawing/2014/main" id="{5B343E54-B140-4587-9737-0D69CB570F8C}"/>
              </a:ext>
            </a:extLst>
          </p:cNvPr>
          <p:cNvSpPr txBox="1">
            <a:spLocks noChangeArrowheads="1"/>
          </p:cNvSpPr>
          <p:nvPr/>
        </p:nvSpPr>
        <p:spPr>
          <a:xfrm>
            <a:off x="0" y="-26573"/>
            <a:ext cx="12191999" cy="863285"/>
          </a:xfrm>
          <a:prstGeom prst="rect">
            <a:avLst/>
          </a:prstGeom>
          <a:solidFill>
            <a:srgbClr val="00B0F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altLang="en-US" dirty="0">
                <a:solidFill>
                  <a:schemeClr val="bg1"/>
                </a:solidFill>
                <a:latin typeface="Palatino Linotype" panose="02040502050505030304" pitchFamily="18" charset="0"/>
              </a:rPr>
              <a:t>survival in circulation</a:t>
            </a:r>
            <a:endParaRPr lang="en-US" altLang="en-US" dirty="0">
              <a:solidFill>
                <a:schemeClr val="bg1"/>
              </a:solidFill>
              <a:latin typeface="Palatino Linotype" panose="02040502050505030304" pitchFamily="18" charset="0"/>
            </a:endParaRPr>
          </a:p>
        </p:txBody>
      </p:sp>
      <p:sp>
        <p:nvSpPr>
          <p:cNvPr id="7" name="Rectangle 3">
            <a:extLst>
              <a:ext uri="{FF2B5EF4-FFF2-40B4-BE49-F238E27FC236}">
                <a16:creationId xmlns:a16="http://schemas.microsoft.com/office/drawing/2014/main" id="{B964FF83-F3C3-CE52-6738-1C942D4523B8}"/>
              </a:ext>
            </a:extLst>
          </p:cNvPr>
          <p:cNvSpPr txBox="1">
            <a:spLocks noChangeArrowheads="1"/>
          </p:cNvSpPr>
          <p:nvPr/>
        </p:nvSpPr>
        <p:spPr>
          <a:xfrm>
            <a:off x="335360" y="3717032"/>
            <a:ext cx="11521280" cy="295232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chemeClr val="accent1"/>
              </a:buClr>
              <a:buFont typeface="Courier New" panose="02070309020205020404" pitchFamily="49" charset="0"/>
              <a:buChar char="o"/>
            </a:pPr>
            <a:r>
              <a:rPr lang="en-GB" altLang="en-US" sz="2400" dirty="0" err="1">
                <a:latin typeface="Palatino Linotype" panose="02040502050505030304" pitchFamily="18" charset="0"/>
                <a:cs typeface="Tahoma" panose="020B0604030504040204" pitchFamily="34" charset="0"/>
              </a:rPr>
              <a:t>Anoikis</a:t>
            </a:r>
            <a:r>
              <a:rPr lang="en-GB" altLang="en-US" sz="2400" dirty="0">
                <a:latin typeface="Palatino Linotype" panose="02040502050505030304" pitchFamily="18" charset="0"/>
                <a:cs typeface="Tahoma" panose="020B0604030504040204" pitchFamily="34" charset="0"/>
              </a:rPr>
              <a:t> (apoptosis): 72h</a:t>
            </a:r>
          </a:p>
          <a:p>
            <a:pPr>
              <a:buClr>
                <a:schemeClr val="accent1"/>
              </a:buClr>
              <a:buFont typeface="Courier New" panose="02070309020205020404" pitchFamily="49" charset="0"/>
              <a:buChar char="o"/>
            </a:pPr>
            <a:r>
              <a:rPr lang="en-GB" altLang="en-US" sz="2400" dirty="0">
                <a:latin typeface="Palatino Linotype" panose="02040502050505030304" pitchFamily="18" charset="0"/>
                <a:cs typeface="Tahoma" panose="020B0604030504040204" pitchFamily="34" charset="0"/>
              </a:rPr>
              <a:t>When malignant cells are separated from the primary </a:t>
            </a:r>
            <a:r>
              <a:rPr lang="en-GB" altLang="en-US" sz="2400" dirty="0" err="1">
                <a:latin typeface="Palatino Linotype" panose="02040502050505030304" pitchFamily="18" charset="0"/>
                <a:cs typeface="Tahoma" panose="020B0604030504040204" pitchFamily="34" charset="0"/>
              </a:rPr>
              <a:t>tumor</a:t>
            </a:r>
            <a:r>
              <a:rPr lang="en-GB" altLang="en-US" sz="2400" dirty="0">
                <a:latin typeface="Palatino Linotype" panose="02040502050505030304" pitchFamily="18" charset="0"/>
                <a:cs typeface="Tahoma" panose="020B0604030504040204" pitchFamily="34" charset="0"/>
              </a:rPr>
              <a:t> and enter the circulation, they become the target of mechanical influences in small blood vessels. In the presence of mechanically retained metastatic cells, the hepatic sinusoids become activated and begin to secrete nitric oxide. Nitrogen monoxide can cause apoptosis of </a:t>
            </a:r>
            <a:r>
              <a:rPr lang="en-GB" altLang="en-US" sz="2400" dirty="0" err="1">
                <a:latin typeface="Palatino Linotype" panose="02040502050505030304" pitchFamily="18" charset="0"/>
                <a:cs typeface="Tahoma" panose="020B0604030504040204" pitchFamily="34" charset="0"/>
              </a:rPr>
              <a:t>tumor</a:t>
            </a:r>
            <a:r>
              <a:rPr lang="en-GB" altLang="en-US" sz="2400" dirty="0">
                <a:latin typeface="Palatino Linotype" panose="02040502050505030304" pitchFamily="18" charset="0"/>
                <a:cs typeface="Tahoma" panose="020B0604030504040204" pitchFamily="34" charset="0"/>
              </a:rPr>
              <a:t> cells trapped in this place.</a:t>
            </a:r>
          </a:p>
          <a:p>
            <a:pPr>
              <a:buClr>
                <a:schemeClr val="accent1"/>
              </a:buClr>
              <a:buFont typeface="Courier New" panose="02070309020205020404" pitchFamily="49" charset="0"/>
              <a:buChar char="o"/>
            </a:pPr>
            <a:r>
              <a:rPr lang="en-GB" altLang="en-US" sz="2400" dirty="0">
                <a:latin typeface="Palatino Linotype" panose="02040502050505030304" pitchFamily="18" charset="0"/>
                <a:cs typeface="Tahoma" panose="020B0604030504040204" pitchFamily="34" charset="0"/>
              </a:rPr>
              <a:t>Immune system cells can also actively attack circulating malignant cells.</a:t>
            </a:r>
            <a:endParaRPr lang="en-US" altLang="en-US" sz="2400" dirty="0">
              <a:latin typeface="Palatino Linotype" panose="02040502050505030304" pitchFamily="18" charset="0"/>
              <a:cs typeface="Tahoma" panose="020B060403050404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35360" y="1274440"/>
            <a:ext cx="11521280" cy="4674840"/>
          </a:xfrm>
        </p:spPr>
        <p:txBody>
          <a:bodyPr>
            <a:normAutofit/>
          </a:bodyPr>
          <a:lstStyle/>
          <a:p>
            <a:pPr algn="just">
              <a:buClr>
                <a:schemeClr val="accent1"/>
              </a:buClr>
              <a:buFont typeface="Courier New" panose="02070309020205020404" pitchFamily="49" charset="0"/>
              <a:buChar char="o"/>
            </a:pPr>
            <a:r>
              <a:rPr lang="en-GB" sz="2400" dirty="0">
                <a:latin typeface="Palatino Linotype" pitchFamily="18" charset="0"/>
              </a:rPr>
              <a:t>Entering the G1 phase, the cell divides. Such a cell is in the proliferative phase and is part of the </a:t>
            </a:r>
            <a:r>
              <a:rPr lang="en-GB" sz="2400" u="sng" dirty="0">
                <a:latin typeface="Palatino Linotype" pitchFamily="18" charset="0"/>
              </a:rPr>
              <a:t>proliferative fraction </a:t>
            </a:r>
            <a:r>
              <a:rPr lang="en-GB" sz="2400" dirty="0">
                <a:latin typeface="Palatino Linotype" pitchFamily="18" charset="0"/>
              </a:rPr>
              <a:t>in the tissue. On average, about 20% of the cells in typical cancers are in the proliferative phase at any given time. Some normal tissues, such as bone marrow and mucosa of the digestive tract, have a higher proliferative fraction than many </a:t>
            </a:r>
            <a:r>
              <a:rPr lang="en-GB" sz="2400" dirty="0" err="1">
                <a:latin typeface="Palatino Linotype" pitchFamily="18" charset="0"/>
              </a:rPr>
              <a:t>tumors</a:t>
            </a:r>
            <a:r>
              <a:rPr lang="en-GB" sz="2400" dirty="0">
                <a:latin typeface="Palatino Linotype" pitchFamily="18" charset="0"/>
              </a:rPr>
              <a:t>, even </a:t>
            </a:r>
            <a:r>
              <a:rPr lang="en-GB" sz="2400" dirty="0" err="1">
                <a:latin typeface="Palatino Linotype" pitchFamily="18" charset="0"/>
              </a:rPr>
              <a:t>tumors</a:t>
            </a:r>
            <a:r>
              <a:rPr lang="en-GB" sz="2400" dirty="0">
                <a:latin typeface="Palatino Linotype" pitchFamily="18" charset="0"/>
              </a:rPr>
              <a:t> of the same tissues.</a:t>
            </a:r>
          </a:p>
          <a:p>
            <a:pPr algn="just">
              <a:buClr>
                <a:schemeClr val="accent1"/>
              </a:buClr>
              <a:buFont typeface="Courier New" panose="02070309020205020404" pitchFamily="49" charset="0"/>
              <a:buChar char="o"/>
            </a:pPr>
            <a:endParaRPr lang="ru-RU" sz="2400" dirty="0">
              <a:latin typeface="Palatino Linotype" pitchFamily="18" charset="0"/>
            </a:endParaRPr>
          </a:p>
          <a:p>
            <a:pPr algn="just">
              <a:buClr>
                <a:schemeClr val="accent1"/>
              </a:buClr>
              <a:buFont typeface="Courier New" panose="02070309020205020404" pitchFamily="49" charset="0"/>
              <a:buChar char="o"/>
            </a:pPr>
            <a:r>
              <a:rPr lang="en-GB" sz="2400" dirty="0">
                <a:latin typeface="Palatino Linotype" pitchFamily="18" charset="0"/>
              </a:rPr>
              <a:t>A cell that enters the prolonged G0 phase is in the resting phase (</a:t>
            </a:r>
            <a:r>
              <a:rPr lang="en-GB" sz="2400" u="sng" dirty="0">
                <a:latin typeface="Palatino Linotype" pitchFamily="18" charset="0"/>
              </a:rPr>
              <a:t>non-proliferative fraction</a:t>
            </a:r>
            <a:r>
              <a:rPr lang="en-GB" sz="2400" dirty="0">
                <a:latin typeface="Palatino Linotype" pitchFamily="18" charset="0"/>
              </a:rPr>
              <a:t>). Some differentiated cells, such as neurons, are permanently non-proliferative.</a:t>
            </a:r>
            <a:endParaRPr lang="sr-Cyrl-CS" sz="2400" dirty="0">
              <a:latin typeface="Palatino Linotype" pitchFamily="18" charset="0"/>
            </a:endParaRPr>
          </a:p>
        </p:txBody>
      </p:sp>
      <p:sp>
        <p:nvSpPr>
          <p:cNvPr id="12" name="Title 1"/>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2800" b="1" dirty="0">
                <a:solidFill>
                  <a:schemeClr val="bg1"/>
                </a:solidFill>
                <a:latin typeface="Palatino Linotype" pitchFamily="18" charset="0"/>
                <a:ea typeface="+mj-ea"/>
                <a:cs typeface="+mj-cs"/>
              </a:rPr>
              <a:t>proliferative and resting fraction of cells</a:t>
            </a:r>
            <a:endParaRPr lang="en-US" sz="2800" b="1" dirty="0">
              <a:solidFill>
                <a:schemeClr val="bg1"/>
              </a:solidFill>
              <a:latin typeface="Palatino Linotype" pitchFamily="18" charset="0"/>
              <a:ea typeface="+mj-ea"/>
              <a:cs typeface="+mj-cs"/>
            </a:endParaRPr>
          </a:p>
        </p:txBody>
      </p:sp>
    </p:spTree>
    <p:extLst>
      <p:ext uri="{BB962C8B-B14F-4D97-AF65-F5344CB8AC3E}">
        <p14:creationId xmlns:p14="http://schemas.microsoft.com/office/powerpoint/2010/main" val="3344337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160px-Cell_cycle"/>
          <p:cNvPicPr>
            <a:picLocks noChangeAspect="1" noChangeArrowheads="1"/>
          </p:cNvPicPr>
          <p:nvPr/>
        </p:nvPicPr>
        <p:blipFill>
          <a:blip r:embed="rId2" cstate="print"/>
          <a:srcRect/>
          <a:stretch>
            <a:fillRect/>
          </a:stretch>
        </p:blipFill>
        <p:spPr bwMode="auto">
          <a:xfrm>
            <a:off x="4684508" y="1628801"/>
            <a:ext cx="2779644" cy="2663453"/>
          </a:xfrm>
          <a:prstGeom prst="rect">
            <a:avLst/>
          </a:prstGeom>
          <a:noFill/>
          <a:ln w="9525">
            <a:noFill/>
            <a:miter lim="800000"/>
            <a:headEnd/>
            <a:tailEnd/>
          </a:ln>
        </p:spPr>
      </p:pic>
      <p:sp>
        <p:nvSpPr>
          <p:cNvPr id="11" name="Content Placeholder 2"/>
          <p:cNvSpPr txBox="1">
            <a:spLocks/>
          </p:cNvSpPr>
          <p:nvPr/>
        </p:nvSpPr>
        <p:spPr>
          <a:xfrm>
            <a:off x="6384032" y="1556792"/>
            <a:ext cx="1080120" cy="576064"/>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2" name="Title 1">
            <a:extLst>
              <a:ext uri="{FF2B5EF4-FFF2-40B4-BE49-F238E27FC236}">
                <a16:creationId xmlns:a16="http://schemas.microsoft.com/office/drawing/2014/main" id="{71991795-F727-2D1F-61E5-42811420C4C2}"/>
              </a:ext>
            </a:extLst>
          </p:cNvPr>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3200" b="1" dirty="0">
                <a:solidFill>
                  <a:schemeClr val="bg1"/>
                </a:solidFill>
                <a:latin typeface="Palatino Linotype" pitchFamily="18" charset="0"/>
                <a:ea typeface="+mj-ea"/>
                <a:cs typeface="+mj-cs"/>
              </a:rPr>
              <a:t>cell cycle</a:t>
            </a:r>
            <a:endParaRPr lang="en-US" sz="3200" b="1" dirty="0">
              <a:solidFill>
                <a:schemeClr val="bg1"/>
              </a:solidFill>
              <a:latin typeface="Palatino Linotype" pitchFamily="18" charset="0"/>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160px-Cell_cycle"/>
          <p:cNvPicPr>
            <a:picLocks noChangeAspect="1" noChangeArrowheads="1"/>
          </p:cNvPicPr>
          <p:nvPr/>
        </p:nvPicPr>
        <p:blipFill>
          <a:blip r:embed="rId2" cstate="print"/>
          <a:srcRect/>
          <a:stretch>
            <a:fillRect/>
          </a:stretch>
        </p:blipFill>
        <p:spPr bwMode="auto">
          <a:xfrm>
            <a:off x="4684508" y="1628801"/>
            <a:ext cx="2779644" cy="2663453"/>
          </a:xfrm>
          <a:prstGeom prst="rect">
            <a:avLst/>
          </a:prstGeom>
          <a:noFill/>
          <a:ln w="9525">
            <a:noFill/>
            <a:miter lim="800000"/>
            <a:headEnd/>
            <a:tailEnd/>
          </a:ln>
        </p:spPr>
      </p:pic>
      <p:sp>
        <p:nvSpPr>
          <p:cNvPr id="11" name="Content Placeholder 2"/>
          <p:cNvSpPr txBox="1">
            <a:spLocks/>
          </p:cNvSpPr>
          <p:nvPr/>
        </p:nvSpPr>
        <p:spPr>
          <a:xfrm>
            <a:off x="6384032" y="1556792"/>
            <a:ext cx="1080120" cy="576064"/>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6" name="Content Placeholder 2"/>
          <p:cNvSpPr txBox="1">
            <a:spLocks/>
          </p:cNvSpPr>
          <p:nvPr/>
        </p:nvSpPr>
        <p:spPr>
          <a:xfrm rot="345428">
            <a:off x="5096272" y="1556792"/>
            <a:ext cx="1647800" cy="648072"/>
          </a:xfrm>
          <a:prstGeom prst="rect">
            <a:avLst/>
          </a:prstGeom>
        </p:spPr>
        <p:txBody>
          <a:bodyPr spcFirstLastPara="1" vert="horz" lIns="91440" tIns="45720" rIns="91440" bIns="45720" numCol="1" rtlCol="0">
            <a:prstTxWarp prst="textArchUp">
              <a:avLst/>
            </a:prstTxWarp>
            <a:normAutofit/>
          </a:bodyPr>
          <a:lstStyle/>
          <a:p>
            <a:pPr marL="342900" indent="-342900">
              <a:spcBef>
                <a:spcPct val="20000"/>
              </a:spcBef>
              <a:buClr>
                <a:schemeClr val="accent1"/>
              </a:buClr>
              <a:defRPr/>
            </a:pPr>
            <a:r>
              <a:rPr lang="en-US" sz="2400" dirty="0" err="1">
                <a:solidFill>
                  <a:srgbClr val="0000FF"/>
                </a:solidFill>
                <a:latin typeface="Palatino Linotype" pitchFamily="18" charset="0"/>
              </a:rPr>
              <a:t>cyclin</a:t>
            </a:r>
            <a:r>
              <a:rPr lang="en-US" sz="2400" dirty="0">
                <a:solidFill>
                  <a:srgbClr val="0000FF"/>
                </a:solidFill>
                <a:latin typeface="Palatino Linotype" pitchFamily="18" charset="0"/>
              </a:rPr>
              <a:t>-CDK</a:t>
            </a:r>
            <a:endParaRPr lang="sr-Cyrl-CS" sz="2400" dirty="0">
              <a:solidFill>
                <a:srgbClr val="0000FF"/>
              </a:solidFill>
              <a:latin typeface="Palatino Linotype" pitchFamily="18" charset="0"/>
            </a:endParaRPr>
          </a:p>
        </p:txBody>
      </p:sp>
      <p:sp>
        <p:nvSpPr>
          <p:cNvPr id="2" name="Title 1">
            <a:extLst>
              <a:ext uri="{FF2B5EF4-FFF2-40B4-BE49-F238E27FC236}">
                <a16:creationId xmlns:a16="http://schemas.microsoft.com/office/drawing/2014/main" id="{806D1EE8-B558-0112-E61F-0957423BC303}"/>
              </a:ext>
            </a:extLst>
          </p:cNvPr>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3200" b="1" dirty="0">
                <a:solidFill>
                  <a:schemeClr val="bg1"/>
                </a:solidFill>
                <a:latin typeface="Palatino Linotype" pitchFamily="18" charset="0"/>
                <a:ea typeface="+mj-ea"/>
                <a:cs typeface="+mj-cs"/>
              </a:rPr>
              <a:t>cell cycle - regulation</a:t>
            </a:r>
            <a:endParaRPr lang="en-US" sz="3200" b="1" dirty="0">
              <a:solidFill>
                <a:schemeClr val="bg1"/>
              </a:solidFill>
              <a:latin typeface="Palatino Linotype" pitchFamily="18" charset="0"/>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160px-Cell_cycle"/>
          <p:cNvPicPr>
            <a:picLocks noChangeAspect="1" noChangeArrowheads="1"/>
          </p:cNvPicPr>
          <p:nvPr/>
        </p:nvPicPr>
        <p:blipFill>
          <a:blip r:embed="rId2" cstate="print"/>
          <a:srcRect/>
          <a:stretch>
            <a:fillRect/>
          </a:stretch>
        </p:blipFill>
        <p:spPr bwMode="auto">
          <a:xfrm>
            <a:off x="4684508" y="1628801"/>
            <a:ext cx="2779644" cy="2663453"/>
          </a:xfrm>
          <a:prstGeom prst="rect">
            <a:avLst/>
          </a:prstGeom>
          <a:noFill/>
          <a:ln w="9525">
            <a:noFill/>
            <a:miter lim="800000"/>
            <a:headEnd/>
            <a:tailEnd/>
          </a:ln>
        </p:spPr>
      </p:pic>
      <p:sp>
        <p:nvSpPr>
          <p:cNvPr id="7" name="Content Placeholder 2"/>
          <p:cNvSpPr txBox="1">
            <a:spLocks/>
          </p:cNvSpPr>
          <p:nvPr/>
        </p:nvSpPr>
        <p:spPr>
          <a:xfrm>
            <a:off x="2495600" y="2996952"/>
            <a:ext cx="1647800" cy="86409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en-US" sz="2400" b="1" dirty="0">
                <a:solidFill>
                  <a:srgbClr val="0000FF"/>
                </a:solidFill>
                <a:latin typeface="Palatino Linotype" pitchFamily="18" charset="0"/>
              </a:rPr>
              <a:t>oncogenes</a:t>
            </a:r>
            <a:endParaRPr lang="sr-Cyrl-RS" sz="2400" b="1" dirty="0">
              <a:solidFill>
                <a:srgbClr val="0000FF"/>
              </a:solidFill>
              <a:latin typeface="Palatino Linotype" pitchFamily="18" charset="0"/>
            </a:endParaRPr>
          </a:p>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8" name="Content Placeholder 2"/>
          <p:cNvSpPr txBox="1">
            <a:spLocks/>
          </p:cNvSpPr>
          <p:nvPr/>
        </p:nvSpPr>
        <p:spPr>
          <a:xfrm>
            <a:off x="7968208" y="2996952"/>
            <a:ext cx="1656184" cy="1008112"/>
          </a:xfrm>
          <a:prstGeom prst="rect">
            <a:avLst/>
          </a:prstGeom>
          <a:solidFill>
            <a:schemeClr val="bg1"/>
          </a:solidFill>
        </p:spPr>
        <p:txBody>
          <a:bodyPr vert="horz" lIns="91440" tIns="45720" rIns="91440" bIns="45720" rtlCol="0">
            <a:normAutofit/>
          </a:bodyPr>
          <a:lstStyle/>
          <a:p>
            <a:pPr marL="342900" indent="-342900" algn="ctr">
              <a:spcBef>
                <a:spcPct val="20000"/>
              </a:spcBef>
              <a:buClr>
                <a:schemeClr val="accent1"/>
              </a:buClr>
              <a:defRPr/>
            </a:pPr>
            <a:r>
              <a:rPr lang="sr-Cyrl-RS" sz="2400" b="1" dirty="0">
                <a:solidFill>
                  <a:srgbClr val="FF0000"/>
                </a:solidFill>
                <a:latin typeface="Palatino Linotype" pitchFamily="18" charset="0"/>
              </a:rPr>
              <a:t>   </a:t>
            </a:r>
            <a:r>
              <a:rPr lang="en-US" sz="2400" b="1" dirty="0">
                <a:solidFill>
                  <a:srgbClr val="FF0000"/>
                </a:solidFill>
                <a:latin typeface="Palatino Linotype" pitchFamily="18" charset="0"/>
              </a:rPr>
              <a:t>anti</a:t>
            </a:r>
            <a:r>
              <a:rPr lang="sr-Cyrl-RS" sz="2400" b="1" dirty="0">
                <a:solidFill>
                  <a:srgbClr val="FF0000"/>
                </a:solidFill>
                <a:latin typeface="Palatino Linotype" pitchFamily="18" charset="0"/>
              </a:rPr>
              <a:t>-</a:t>
            </a:r>
          </a:p>
          <a:p>
            <a:pPr marL="342900" indent="-342900" algn="ctr">
              <a:spcBef>
                <a:spcPct val="20000"/>
              </a:spcBef>
              <a:buClr>
                <a:schemeClr val="accent1"/>
              </a:buClr>
              <a:defRPr/>
            </a:pPr>
            <a:r>
              <a:rPr lang="en-US" sz="2400" b="1" dirty="0">
                <a:solidFill>
                  <a:srgbClr val="FF0000"/>
                </a:solidFill>
                <a:latin typeface="Palatino Linotype" pitchFamily="18" charset="0"/>
              </a:rPr>
              <a:t>oncogenes</a:t>
            </a:r>
            <a:endParaRPr lang="sr-Cyrl-CS" sz="2400" b="1" dirty="0">
              <a:solidFill>
                <a:srgbClr val="FF0000"/>
              </a:solidFill>
              <a:latin typeface="Palatino Linotype" pitchFamily="18" charset="0"/>
            </a:endParaRPr>
          </a:p>
        </p:txBody>
      </p:sp>
      <p:sp>
        <p:nvSpPr>
          <p:cNvPr id="11" name="Content Placeholder 2"/>
          <p:cNvSpPr txBox="1">
            <a:spLocks/>
          </p:cNvSpPr>
          <p:nvPr/>
        </p:nvSpPr>
        <p:spPr>
          <a:xfrm>
            <a:off x="6384032" y="1556792"/>
            <a:ext cx="1080120" cy="576064"/>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6" name="Content Placeholder 2"/>
          <p:cNvSpPr txBox="1">
            <a:spLocks/>
          </p:cNvSpPr>
          <p:nvPr/>
        </p:nvSpPr>
        <p:spPr>
          <a:xfrm rot="345428">
            <a:off x="5096272" y="1556792"/>
            <a:ext cx="1647800" cy="648072"/>
          </a:xfrm>
          <a:prstGeom prst="rect">
            <a:avLst/>
          </a:prstGeom>
        </p:spPr>
        <p:txBody>
          <a:bodyPr spcFirstLastPara="1" vert="horz" lIns="91440" tIns="45720" rIns="91440" bIns="45720" numCol="1" rtlCol="0">
            <a:prstTxWarp prst="textArchUp">
              <a:avLst/>
            </a:prstTxWarp>
            <a:normAutofit/>
          </a:bodyPr>
          <a:lstStyle/>
          <a:p>
            <a:pPr marL="342900" indent="-342900">
              <a:spcBef>
                <a:spcPct val="20000"/>
              </a:spcBef>
              <a:buClr>
                <a:schemeClr val="accent1"/>
              </a:buClr>
              <a:defRPr/>
            </a:pPr>
            <a:r>
              <a:rPr lang="en-US" sz="2400" dirty="0" err="1">
                <a:solidFill>
                  <a:srgbClr val="0000FF"/>
                </a:solidFill>
                <a:latin typeface="Palatino Linotype" pitchFamily="18" charset="0"/>
              </a:rPr>
              <a:t>cyclin</a:t>
            </a:r>
            <a:r>
              <a:rPr lang="en-US" sz="2400" dirty="0">
                <a:solidFill>
                  <a:srgbClr val="0000FF"/>
                </a:solidFill>
                <a:latin typeface="Palatino Linotype" pitchFamily="18" charset="0"/>
              </a:rPr>
              <a:t>-CDK</a:t>
            </a:r>
            <a:endParaRPr lang="sr-Cyrl-CS" sz="2400" dirty="0">
              <a:solidFill>
                <a:srgbClr val="0000FF"/>
              </a:solidFill>
              <a:latin typeface="Palatino Linotype" pitchFamily="18" charset="0"/>
            </a:endParaRPr>
          </a:p>
        </p:txBody>
      </p:sp>
      <p:sp>
        <p:nvSpPr>
          <p:cNvPr id="3" name="Title 1">
            <a:extLst>
              <a:ext uri="{FF2B5EF4-FFF2-40B4-BE49-F238E27FC236}">
                <a16:creationId xmlns:a16="http://schemas.microsoft.com/office/drawing/2014/main" id="{17E9C8BF-BD5A-A478-B6AC-C76163C20005}"/>
              </a:ext>
            </a:extLst>
          </p:cNvPr>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3200" b="1" dirty="0">
                <a:solidFill>
                  <a:schemeClr val="bg1"/>
                </a:solidFill>
                <a:latin typeface="Palatino Linotype" pitchFamily="18" charset="0"/>
                <a:ea typeface="+mj-ea"/>
                <a:cs typeface="+mj-cs"/>
              </a:rPr>
              <a:t>cell cycle - regulation</a:t>
            </a:r>
            <a:endParaRPr lang="en-US" sz="3200" b="1" dirty="0">
              <a:solidFill>
                <a:schemeClr val="bg1"/>
              </a:solidFill>
              <a:latin typeface="Palatino Linotype" pitchFamily="18" charset="0"/>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160px-Cell_cycle"/>
          <p:cNvPicPr>
            <a:picLocks noChangeAspect="1" noChangeArrowheads="1"/>
          </p:cNvPicPr>
          <p:nvPr/>
        </p:nvPicPr>
        <p:blipFill>
          <a:blip r:embed="rId2" cstate="print"/>
          <a:srcRect/>
          <a:stretch>
            <a:fillRect/>
          </a:stretch>
        </p:blipFill>
        <p:spPr bwMode="auto">
          <a:xfrm>
            <a:off x="4684508" y="1628801"/>
            <a:ext cx="2779644" cy="2663453"/>
          </a:xfrm>
          <a:prstGeom prst="rect">
            <a:avLst/>
          </a:prstGeom>
          <a:noFill/>
          <a:ln w="9525">
            <a:noFill/>
            <a:miter lim="800000"/>
            <a:headEnd/>
            <a:tailEnd/>
          </a:ln>
        </p:spPr>
      </p:pic>
      <p:sp>
        <p:nvSpPr>
          <p:cNvPr id="7" name="Content Placeholder 2"/>
          <p:cNvSpPr txBox="1">
            <a:spLocks/>
          </p:cNvSpPr>
          <p:nvPr/>
        </p:nvSpPr>
        <p:spPr>
          <a:xfrm>
            <a:off x="2495600" y="2996952"/>
            <a:ext cx="1647800" cy="864096"/>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r>
              <a:rPr lang="en-US" sz="2400" b="1" dirty="0">
                <a:solidFill>
                  <a:srgbClr val="0000FF"/>
                </a:solidFill>
                <a:latin typeface="Palatino Linotype" pitchFamily="18" charset="0"/>
              </a:rPr>
              <a:t>oncogenes</a:t>
            </a:r>
            <a:endParaRPr lang="sr-Cyrl-RS" sz="2400" b="1" dirty="0">
              <a:solidFill>
                <a:srgbClr val="0000FF"/>
              </a:solidFill>
              <a:latin typeface="Palatino Linotype" pitchFamily="18" charset="0"/>
            </a:endParaRPr>
          </a:p>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8" name="Content Placeholder 2"/>
          <p:cNvSpPr txBox="1">
            <a:spLocks/>
          </p:cNvSpPr>
          <p:nvPr/>
        </p:nvSpPr>
        <p:spPr>
          <a:xfrm>
            <a:off x="7968208" y="2996952"/>
            <a:ext cx="1656184" cy="1008112"/>
          </a:xfrm>
          <a:prstGeom prst="rect">
            <a:avLst/>
          </a:prstGeom>
          <a:solidFill>
            <a:schemeClr val="bg1"/>
          </a:solidFill>
        </p:spPr>
        <p:txBody>
          <a:bodyPr vert="horz" lIns="91440" tIns="45720" rIns="91440" bIns="45720" rtlCol="0">
            <a:normAutofit/>
          </a:bodyPr>
          <a:lstStyle/>
          <a:p>
            <a:pPr marL="342900" indent="-342900" algn="ctr">
              <a:spcBef>
                <a:spcPct val="20000"/>
              </a:spcBef>
              <a:buClr>
                <a:schemeClr val="accent1"/>
              </a:buClr>
              <a:defRPr/>
            </a:pPr>
            <a:r>
              <a:rPr lang="sr-Cyrl-RS" sz="2400" b="1" dirty="0">
                <a:solidFill>
                  <a:srgbClr val="FF0000"/>
                </a:solidFill>
                <a:latin typeface="Palatino Linotype" pitchFamily="18" charset="0"/>
              </a:rPr>
              <a:t>   </a:t>
            </a:r>
            <a:r>
              <a:rPr lang="en-US" sz="2400" b="1" dirty="0">
                <a:solidFill>
                  <a:srgbClr val="FF0000"/>
                </a:solidFill>
                <a:latin typeface="Palatino Linotype" pitchFamily="18" charset="0"/>
              </a:rPr>
              <a:t>anti</a:t>
            </a:r>
            <a:r>
              <a:rPr lang="sr-Cyrl-RS" sz="2400" b="1" dirty="0">
                <a:solidFill>
                  <a:srgbClr val="FF0000"/>
                </a:solidFill>
                <a:latin typeface="Palatino Linotype" pitchFamily="18" charset="0"/>
              </a:rPr>
              <a:t>-</a:t>
            </a:r>
          </a:p>
          <a:p>
            <a:pPr marL="342900" indent="-342900" algn="ctr">
              <a:spcBef>
                <a:spcPct val="20000"/>
              </a:spcBef>
              <a:buClr>
                <a:schemeClr val="accent1"/>
              </a:buClr>
              <a:defRPr/>
            </a:pPr>
            <a:r>
              <a:rPr lang="en-US" sz="2400" b="1" dirty="0">
                <a:solidFill>
                  <a:srgbClr val="FF0000"/>
                </a:solidFill>
                <a:latin typeface="Palatino Linotype" pitchFamily="18" charset="0"/>
              </a:rPr>
              <a:t>oncogenes</a:t>
            </a:r>
            <a:endParaRPr lang="sr-Cyrl-CS" sz="2400" b="1" dirty="0">
              <a:solidFill>
                <a:srgbClr val="FF0000"/>
              </a:solidFill>
              <a:latin typeface="Palatino Linotype" pitchFamily="18" charset="0"/>
            </a:endParaRPr>
          </a:p>
        </p:txBody>
      </p:sp>
      <p:sp>
        <p:nvSpPr>
          <p:cNvPr id="9" name="Up Arrow 8"/>
          <p:cNvSpPr/>
          <p:nvPr/>
        </p:nvSpPr>
        <p:spPr>
          <a:xfrm>
            <a:off x="4583832" y="1268760"/>
            <a:ext cx="360040" cy="648072"/>
          </a:xfrm>
          <a:prstGeom prst="upArrow">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2"/>
          <p:cNvSpPr txBox="1">
            <a:spLocks/>
          </p:cNvSpPr>
          <p:nvPr/>
        </p:nvSpPr>
        <p:spPr>
          <a:xfrm>
            <a:off x="6384032" y="1556792"/>
            <a:ext cx="1080120" cy="576064"/>
          </a:xfrm>
          <a:prstGeom prst="rect">
            <a:avLst/>
          </a:prstGeom>
          <a:solidFill>
            <a:schemeClr val="bg1"/>
          </a:solidFill>
        </p:spPr>
        <p:txBody>
          <a:bodyPr vert="horz" lIns="91440" tIns="45720" rIns="91440" bIns="45720" rtlCol="0">
            <a:normAutofit/>
          </a:bodyPr>
          <a:lstStyle/>
          <a:p>
            <a:pPr marL="342900" indent="-342900">
              <a:spcBef>
                <a:spcPct val="20000"/>
              </a:spcBef>
              <a:buClr>
                <a:schemeClr val="accent1"/>
              </a:buClr>
              <a:defRPr/>
            </a:pPr>
            <a:endParaRPr lang="sr-Cyrl-CS" sz="2400" b="1" dirty="0">
              <a:solidFill>
                <a:srgbClr val="0000FF"/>
              </a:solidFill>
              <a:latin typeface="Palatino Linotype" pitchFamily="18" charset="0"/>
            </a:endParaRPr>
          </a:p>
        </p:txBody>
      </p:sp>
      <p:sp>
        <p:nvSpPr>
          <p:cNvPr id="6" name="Content Placeholder 2"/>
          <p:cNvSpPr txBox="1">
            <a:spLocks/>
          </p:cNvSpPr>
          <p:nvPr/>
        </p:nvSpPr>
        <p:spPr>
          <a:xfrm rot="345428">
            <a:off x="5096272" y="1556792"/>
            <a:ext cx="1647800" cy="648072"/>
          </a:xfrm>
          <a:prstGeom prst="rect">
            <a:avLst/>
          </a:prstGeom>
        </p:spPr>
        <p:txBody>
          <a:bodyPr spcFirstLastPara="1" vert="horz" lIns="91440" tIns="45720" rIns="91440" bIns="45720" numCol="1" rtlCol="0">
            <a:prstTxWarp prst="textArchUp">
              <a:avLst/>
            </a:prstTxWarp>
            <a:normAutofit/>
          </a:bodyPr>
          <a:lstStyle/>
          <a:p>
            <a:pPr marL="342900" indent="-342900">
              <a:spcBef>
                <a:spcPct val="20000"/>
              </a:spcBef>
              <a:buClr>
                <a:schemeClr val="accent1"/>
              </a:buClr>
              <a:defRPr/>
            </a:pPr>
            <a:r>
              <a:rPr lang="en-US" sz="2400" dirty="0" err="1">
                <a:solidFill>
                  <a:srgbClr val="0000FF"/>
                </a:solidFill>
                <a:latin typeface="Palatino Linotype" pitchFamily="18" charset="0"/>
              </a:rPr>
              <a:t>cyclin</a:t>
            </a:r>
            <a:r>
              <a:rPr lang="en-US" sz="2400" dirty="0">
                <a:solidFill>
                  <a:srgbClr val="0000FF"/>
                </a:solidFill>
                <a:latin typeface="Palatino Linotype" pitchFamily="18" charset="0"/>
              </a:rPr>
              <a:t>-CDK</a:t>
            </a:r>
            <a:endParaRPr lang="sr-Cyrl-CS" sz="2400" dirty="0">
              <a:solidFill>
                <a:srgbClr val="0000FF"/>
              </a:solidFill>
              <a:latin typeface="Palatino Linotype" pitchFamily="18" charset="0"/>
            </a:endParaRPr>
          </a:p>
        </p:txBody>
      </p:sp>
      <p:sp>
        <p:nvSpPr>
          <p:cNvPr id="10" name="Up Arrow 9"/>
          <p:cNvSpPr/>
          <p:nvPr/>
        </p:nvSpPr>
        <p:spPr>
          <a:xfrm rot="10800000">
            <a:off x="6744072" y="1268761"/>
            <a:ext cx="360040" cy="648072"/>
          </a:xfrm>
          <a:prstGeom prst="upArrow">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363864B5-5C2A-4BA2-AEF5-E546C43E71EC}"/>
              </a:ext>
            </a:extLst>
          </p:cNvPr>
          <p:cNvSpPr txBox="1">
            <a:spLocks/>
          </p:cNvSpPr>
          <p:nvPr/>
        </p:nvSpPr>
        <p:spPr>
          <a:xfrm>
            <a:off x="0" y="0"/>
            <a:ext cx="12192000" cy="914400"/>
          </a:xfrm>
          <a:prstGeom prst="rect">
            <a:avLst/>
          </a:prstGeom>
          <a:gradFill flip="none" rotWithShape="1">
            <a:gsLst>
              <a:gs pos="0">
                <a:srgbClr val="33CCFF">
                  <a:shade val="30000"/>
                  <a:satMod val="115000"/>
                </a:srgbClr>
              </a:gs>
              <a:gs pos="50000">
                <a:srgbClr val="33CCFF">
                  <a:shade val="67500"/>
                  <a:satMod val="115000"/>
                </a:srgbClr>
              </a:gs>
              <a:gs pos="100000">
                <a:srgbClr val="33CCFF">
                  <a:shade val="100000"/>
                  <a:satMod val="115000"/>
                </a:srgbClr>
              </a:gs>
            </a:gsLst>
            <a:lin ang="5400000" scaled="1"/>
            <a:tileRect/>
          </a:gradFill>
        </p:spPr>
        <p:txBody>
          <a:bodyPr vert="horz" lIns="91440" tIns="45720" rIns="91440" bIns="45720" rtlCol="0" anchor="ctr">
            <a:normAutofit/>
          </a:bodyPr>
          <a:lstStyle/>
          <a:p>
            <a:pPr lvl="0" algn="ctr">
              <a:spcBef>
                <a:spcPct val="0"/>
              </a:spcBef>
              <a:defRPr/>
            </a:pPr>
            <a:r>
              <a:rPr lang="en-GB" sz="3200" b="1" dirty="0">
                <a:solidFill>
                  <a:schemeClr val="bg1"/>
                </a:solidFill>
                <a:latin typeface="Palatino Linotype" pitchFamily="18" charset="0"/>
                <a:ea typeface="+mj-ea"/>
                <a:cs typeface="+mj-cs"/>
              </a:rPr>
              <a:t>cell cycle - regulation</a:t>
            </a:r>
            <a:endParaRPr lang="en-US" sz="3200" b="1" dirty="0">
              <a:solidFill>
                <a:schemeClr val="bg1"/>
              </a:solidFill>
              <a:latin typeface="Palatino Linotype" pitchFamily="18" charset="0"/>
              <a:ea typeface="+mj-ea"/>
              <a:cs typeface="+mj-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6237</TotalTime>
  <Words>2022</Words>
  <Application>Microsoft Office PowerPoint</Application>
  <PresentationFormat>Widescreen</PresentationFormat>
  <Paragraphs>271</Paragraphs>
  <Slides>41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41</vt:i4>
      </vt:variant>
    </vt:vector>
  </HeadingPairs>
  <TitlesOfParts>
    <vt:vector size="49" baseType="lpstr">
      <vt:lpstr>Arial</vt:lpstr>
      <vt:lpstr>Calibri</vt:lpstr>
      <vt:lpstr>Calibri Light</vt:lpstr>
      <vt:lpstr>Courier New</vt:lpstr>
      <vt:lpstr>Helvetica</vt:lpstr>
      <vt:lpstr>Palatino Linotype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Final step in tumor development (progression)</vt:lpstr>
      <vt:lpstr>PowerPoint Presentation</vt:lpstr>
      <vt:lpstr>PowerPoint Presentation</vt:lpstr>
      <vt:lpstr>site of metastasis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Прогресија тумора </dc:title>
  <dc:creator>Windows User</dc:creator>
  <cp:lastModifiedBy>ivanjovanovic77@gmail.com</cp:lastModifiedBy>
  <cp:revision>57</cp:revision>
  <dcterms:created xsi:type="dcterms:W3CDTF">2007-12-05T23:16:33Z</dcterms:created>
  <dcterms:modified xsi:type="dcterms:W3CDTF">2023-08-23T08:15:56Z</dcterms:modified>
</cp:coreProperties>
</file>